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15"/>
  </p:notesMasterIdLst>
  <p:sldIdLst>
    <p:sldId id="256" r:id="rId2"/>
    <p:sldId id="322" r:id="rId3"/>
    <p:sldId id="317" r:id="rId4"/>
    <p:sldId id="308" r:id="rId5"/>
    <p:sldId id="306" r:id="rId6"/>
    <p:sldId id="318" r:id="rId7"/>
    <p:sldId id="323" r:id="rId8"/>
    <p:sldId id="309" r:id="rId9"/>
    <p:sldId id="320" r:id="rId10"/>
    <p:sldId id="321" r:id="rId11"/>
    <p:sldId id="314" r:id="rId12"/>
    <p:sldId id="319" r:id="rId13"/>
    <p:sldId id="31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6374" autoAdjust="0"/>
  </p:normalViewPr>
  <p:slideViewPr>
    <p:cSldViewPr snapToGrid="0">
      <p:cViewPr varScale="1">
        <p:scale>
          <a:sx n="110" d="100"/>
          <a:sy n="110" d="100"/>
        </p:scale>
        <p:origin x="630" y="10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E59020-E366-4D2D-9F98-48777E52B7DA}" type="datetimeFigureOut">
              <a:rPr lang="en-GB" smtClean="0"/>
              <a:t>01/07/2025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676700-67A4-49BD-8764-C508015B3373}" type="slidenum">
              <a:rPr lang="en-GB" smtClean="0"/>
              <a:t>‹#›</a:t>
            </a:fld>
            <a:endParaRPr lang="en-GB"/>
          </a:p>
        </p:txBody>
      </p:sp>
    </p:spTree>
    <p:extLst>
      <p:ext uri="{BB962C8B-B14F-4D97-AF65-F5344CB8AC3E}">
        <p14:creationId xmlns:p14="http://schemas.microsoft.com/office/powerpoint/2010/main" val="3191641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676700-67A4-49BD-8764-C508015B3373}" type="slidenum">
              <a:rPr lang="en-GB" smtClean="0"/>
              <a:t>11</a:t>
            </a:fld>
            <a:endParaRPr lang="en-GB"/>
          </a:p>
        </p:txBody>
      </p:sp>
    </p:spTree>
    <p:extLst>
      <p:ext uri="{BB962C8B-B14F-4D97-AF65-F5344CB8AC3E}">
        <p14:creationId xmlns:p14="http://schemas.microsoft.com/office/powerpoint/2010/main" val="3417269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54FB02-9BE5-4C8A-AD23-4963A03E0BA8}"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2696293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54FB02-9BE5-4C8A-AD23-4963A03E0BA8}"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3565531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54FB02-9BE5-4C8A-AD23-4963A03E0BA8}"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807607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7A54FB02-9BE5-4C8A-AD23-4963A03E0BA8}" type="datetimeFigureOut">
              <a:rPr lang="en-GB" smtClean="0"/>
              <a:t>01/07/2025</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1419854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7A54FB02-9BE5-4C8A-AD23-4963A03E0BA8}" type="datetimeFigureOut">
              <a:rPr lang="en-GB" smtClean="0"/>
              <a:t>01/07/2025</a:t>
            </a:fld>
            <a:endParaRPr lang="en-GB"/>
          </a:p>
        </p:txBody>
      </p:sp>
      <p:sp>
        <p:nvSpPr>
          <p:cNvPr id="11" name="Footer Placeholder 10"/>
          <p:cNvSpPr>
            <a:spLocks noGrp="1"/>
          </p:cNvSpPr>
          <p:nvPr>
            <p:ph type="ftr" sz="quarter" idx="11"/>
          </p:nvPr>
        </p:nvSpPr>
        <p:spPr/>
        <p:txBody>
          <a:bodyPr/>
          <a:lstStyle/>
          <a:p>
            <a:endParaRPr lang="en-GB"/>
          </a:p>
        </p:txBody>
      </p:sp>
      <p:sp>
        <p:nvSpPr>
          <p:cNvPr id="12" name="Slide Number Placeholder 11"/>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2128862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7A54FB02-9BE5-4C8A-AD23-4963A03E0BA8}" type="datetimeFigureOut">
              <a:rPr lang="en-GB" smtClean="0"/>
              <a:t>01/07/2025</a:t>
            </a:fld>
            <a:endParaRPr lang="en-GB"/>
          </a:p>
        </p:txBody>
      </p:sp>
      <p:sp>
        <p:nvSpPr>
          <p:cNvPr id="7" name="Footer Placeholder 6"/>
          <p:cNvSpPr>
            <a:spLocks noGrp="1"/>
          </p:cNvSpPr>
          <p:nvPr>
            <p:ph type="ftr" sz="quarter" idx="11"/>
          </p:nvPr>
        </p:nvSpPr>
        <p:spPr/>
        <p:txBody>
          <a:bodyPr/>
          <a:lstStyle/>
          <a:p>
            <a:endParaRPr lang="en-GB"/>
          </a:p>
        </p:txBody>
      </p:sp>
      <p:sp>
        <p:nvSpPr>
          <p:cNvPr id="8" name="Slide Number Placeholder 7"/>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27263627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A54FB02-9BE5-4C8A-AD23-4963A03E0BA8}" type="datetimeFigureOut">
              <a:rPr lang="en-GB" smtClean="0"/>
              <a:t>01/07/2025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1955930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7A54FB02-9BE5-4C8A-AD23-4963A03E0BA8}" type="datetimeFigureOut">
              <a:rPr lang="en-GB" smtClean="0"/>
              <a:t>01/07/2025</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188264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7A54FB02-9BE5-4C8A-AD23-4963A03E0BA8}" type="datetimeFigureOut">
              <a:rPr lang="en-GB" smtClean="0"/>
              <a:t>01/07/2025</a:t>
            </a:fld>
            <a:endParaRPr lang="en-GB"/>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926253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54FB02-9BE5-4C8A-AD23-4963A03E0BA8}" type="datetimeFigureOut">
              <a:rPr lang="en-GB" smtClean="0"/>
              <a:t>01/07/2025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425239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54FB02-9BE5-4C8A-AD23-4963A03E0BA8}" type="datetimeFigureOut">
              <a:rPr lang="en-GB" smtClean="0"/>
              <a:t>01/07/2025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06EDE1-C4F2-4CC6-94B1-A8A0F3F7E67C}" type="slidenum">
              <a:rPr lang="en-GB" smtClean="0"/>
              <a:t>‹#›</a:t>
            </a:fld>
            <a:endParaRPr lang="en-GB"/>
          </a:p>
        </p:txBody>
      </p:sp>
    </p:spTree>
    <p:extLst>
      <p:ext uri="{BB962C8B-B14F-4D97-AF65-F5344CB8AC3E}">
        <p14:creationId xmlns:p14="http://schemas.microsoft.com/office/powerpoint/2010/main" val="1543552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7A54FB02-9BE5-4C8A-AD23-4963A03E0BA8}" type="datetimeFigureOut">
              <a:rPr lang="en-GB" smtClean="0"/>
              <a:t>01/07/2025</a:t>
            </a:fld>
            <a:endParaRPr lang="en-GB"/>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906EDE1-C4F2-4CC6-94B1-A8A0F3F7E67C}" type="slidenum">
              <a:rPr lang="en-GB" smtClean="0"/>
              <a:t>‹#›</a:t>
            </a:fld>
            <a:endParaRPr lang="en-GB"/>
          </a:p>
        </p:txBody>
      </p:sp>
    </p:spTree>
    <p:extLst>
      <p:ext uri="{BB962C8B-B14F-4D97-AF65-F5344CB8AC3E}">
        <p14:creationId xmlns:p14="http://schemas.microsoft.com/office/powerpoint/2010/main" val="3314871032"/>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gif"/><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9.jpg"/><Relationship Id="rId7" Type="http://schemas.openxmlformats.org/officeDocument/2006/relationships/image" Target="../media/image17.pn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16.gif"/><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3.png"/><Relationship Id="rId7" Type="http://schemas.openxmlformats.org/officeDocument/2006/relationships/image" Target="../media/image16.gif"/><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1.jpeg"/><Relationship Id="rId7" Type="http://schemas.openxmlformats.org/officeDocument/2006/relationships/image" Target="../media/image10.pn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16.gif"/><Relationship Id="rId5" Type="http://schemas.openxmlformats.org/officeDocument/2006/relationships/image" Target="../media/image43.png"/><Relationship Id="rId4" Type="http://schemas.openxmlformats.org/officeDocument/2006/relationships/image" Target="../media/image42.jpeg"/></Relationships>
</file>

<file path=ppt/slides/_rels/slide10.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11.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image" Target="../media/image17.png"/><Relationship Id="rId5" Type="http://schemas.openxmlformats.org/officeDocument/2006/relationships/image" Target="../media/image47.png"/><Relationship Id="rId10" Type="http://schemas.openxmlformats.org/officeDocument/2006/relationships/image" Target="../media/image16.gif"/><Relationship Id="rId4" Type="http://schemas.openxmlformats.org/officeDocument/2006/relationships/image" Target="../media/image46.png"/><Relationship Id="rId9" Type="http://schemas.openxmlformats.org/officeDocument/2006/relationships/image" Target="../media/image51.png"/></Relationships>
</file>

<file path=ppt/slides/_rels/slide11.xml.rels><?xml version="1.0" encoding="UTF-8" standalone="yes"?>
<Relationships xmlns="http://schemas.openxmlformats.org/package/2006/relationships"><Relationship Id="rId8" Type="http://schemas.openxmlformats.org/officeDocument/2006/relationships/image" Target="../media/image57.jpeg"/><Relationship Id="rId13" Type="http://schemas.openxmlformats.org/officeDocument/2006/relationships/image" Target="../media/image62.pn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png"/><Relationship Id="rId17" Type="http://schemas.openxmlformats.org/officeDocument/2006/relationships/image" Target="../media/image11.png"/><Relationship Id="rId2" Type="http://schemas.openxmlformats.org/officeDocument/2006/relationships/notesSlide" Target="../notesSlides/notesSlide1.xml"/><Relationship Id="rId16"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55.png"/><Relationship Id="rId11" Type="http://schemas.openxmlformats.org/officeDocument/2006/relationships/image" Target="../media/image60.png"/><Relationship Id="rId5" Type="http://schemas.openxmlformats.org/officeDocument/2006/relationships/image" Target="../media/image54.png"/><Relationship Id="rId15" Type="http://schemas.openxmlformats.org/officeDocument/2006/relationships/image" Target="../media/image64.png"/><Relationship Id="rId10" Type="http://schemas.openxmlformats.org/officeDocument/2006/relationships/image" Target="../media/image59.png"/><Relationship Id="rId4" Type="http://schemas.openxmlformats.org/officeDocument/2006/relationships/image" Target="../media/image53.png"/><Relationship Id="rId9" Type="http://schemas.openxmlformats.org/officeDocument/2006/relationships/image" Target="../media/image58.png"/><Relationship Id="rId14" Type="http://schemas.openxmlformats.org/officeDocument/2006/relationships/image" Target="../media/image63.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5.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337" y="1064030"/>
            <a:ext cx="9144000" cy="2387600"/>
          </a:xfrm>
        </p:spPr>
        <p:txBody>
          <a:bodyPr>
            <a:normAutofit/>
          </a:bodyPr>
          <a:lstStyle/>
          <a:p>
            <a:pPr>
              <a:spcBef>
                <a:spcPts val="1000"/>
              </a:spcBef>
            </a:pPr>
            <a:r>
              <a:rPr lang="en-GB" sz="8000" b="1" dirty="0">
                <a:solidFill>
                  <a:srgbClr val="002060"/>
                </a:solidFill>
                <a:latin typeface="+mn-lt"/>
                <a:ea typeface="+mn-ea"/>
                <a:cs typeface="+mn-cs"/>
              </a:rPr>
              <a:t>Welcome to </a:t>
            </a:r>
            <a:br>
              <a:rPr lang="en-GB" sz="8000" b="1" dirty="0">
                <a:solidFill>
                  <a:srgbClr val="002060"/>
                </a:solidFill>
                <a:latin typeface="+mn-lt"/>
                <a:ea typeface="+mn-ea"/>
                <a:cs typeface="+mn-cs"/>
              </a:rPr>
            </a:br>
            <a:r>
              <a:rPr lang="en-GB" sz="8000" b="1" dirty="0">
                <a:solidFill>
                  <a:srgbClr val="002060"/>
                </a:solidFill>
                <a:latin typeface="+mn-lt"/>
                <a:ea typeface="+mn-ea"/>
                <a:cs typeface="+mn-cs"/>
              </a:rPr>
              <a:t>Palfrey Infant School</a:t>
            </a:r>
          </a:p>
        </p:txBody>
      </p:sp>
      <p:sp>
        <p:nvSpPr>
          <p:cNvPr id="3" name="Subtitle 2"/>
          <p:cNvSpPr>
            <a:spLocks noGrp="1"/>
          </p:cNvSpPr>
          <p:nvPr>
            <p:ph type="subTitle" idx="1"/>
          </p:nvPr>
        </p:nvSpPr>
        <p:spPr>
          <a:xfrm>
            <a:off x="1524000" y="4264650"/>
            <a:ext cx="9144000" cy="728893"/>
          </a:xfrm>
        </p:spPr>
        <p:txBody>
          <a:bodyPr>
            <a:normAutofit/>
          </a:bodyPr>
          <a:lstStyle/>
          <a:p>
            <a:r>
              <a:rPr lang="en-GB" sz="4000" b="1" dirty="0">
                <a:solidFill>
                  <a:srgbClr val="002060"/>
                </a:solidFill>
              </a:rPr>
              <a:t>Happy Children Aiming High</a:t>
            </a:r>
            <a:endParaRPr lang="en-GB" sz="4000" dirty="0">
              <a:solidFill>
                <a:srgbClr val="00206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6194" y="3040188"/>
            <a:ext cx="1483623" cy="1493256"/>
          </a:xfrm>
          <a:prstGeom prst="rect">
            <a:avLst/>
          </a:prstGeom>
        </p:spPr>
      </p:pic>
      <p:pic>
        <p:nvPicPr>
          <p:cNvPr id="5" name="Picture 2">
            <a:extLst>
              <a:ext uri="{FF2B5EF4-FFF2-40B4-BE49-F238E27FC236}">
                <a16:creationId xmlns:a16="http://schemas.microsoft.com/office/drawing/2014/main" id="{C434ECE4-A3DB-4CAA-90F1-32CA40955D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50673" y="4691574"/>
            <a:ext cx="2435905" cy="12067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descr="Premium Vector | Hello july watercolor textured simple vector sun icon ...">
            <a:extLst>
              <a:ext uri="{FF2B5EF4-FFF2-40B4-BE49-F238E27FC236}">
                <a16:creationId xmlns:a16="http://schemas.microsoft.com/office/drawing/2014/main" id="{847E792B-E2A7-4FA3-8849-3D138FCEC51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729" y="813430"/>
            <a:ext cx="2126551" cy="2126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408793"/>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53580-FA09-4086-985B-C5A6D4A7B603}"/>
              </a:ext>
            </a:extLst>
          </p:cNvPr>
          <p:cNvSpPr>
            <a:spLocks noGrp="1"/>
          </p:cNvSpPr>
          <p:nvPr>
            <p:ph type="title"/>
          </p:nvPr>
        </p:nvSpPr>
        <p:spPr>
          <a:xfrm>
            <a:off x="252919" y="1123837"/>
            <a:ext cx="2947482" cy="1680323"/>
          </a:xfrm>
        </p:spPr>
        <p:txBody>
          <a:bodyPr/>
          <a:lstStyle/>
          <a:p>
            <a:pPr algn="ctr"/>
            <a:r>
              <a:rPr lang="en-GB" b="1" dirty="0">
                <a:solidFill>
                  <a:srgbClr val="0070C0"/>
                </a:solidFill>
                <a:latin typeface="+mn-lt"/>
              </a:rPr>
              <a:t>A message from Mrs Walsh</a:t>
            </a:r>
          </a:p>
        </p:txBody>
      </p:sp>
      <p:sp>
        <p:nvSpPr>
          <p:cNvPr id="3" name="Content Placeholder 2">
            <a:extLst>
              <a:ext uri="{FF2B5EF4-FFF2-40B4-BE49-F238E27FC236}">
                <a16:creationId xmlns:a16="http://schemas.microsoft.com/office/drawing/2014/main" id="{89901958-8878-4C97-A042-DC9297FFB916}"/>
              </a:ext>
            </a:extLst>
          </p:cNvPr>
          <p:cNvSpPr>
            <a:spLocks noGrp="1"/>
          </p:cNvSpPr>
          <p:nvPr>
            <p:ph idx="1"/>
          </p:nvPr>
        </p:nvSpPr>
        <p:spPr/>
        <p:txBody>
          <a:bodyPr/>
          <a:lstStyle/>
          <a:p>
            <a:pPr marL="0" indent="0">
              <a:buNone/>
            </a:pPr>
            <a:r>
              <a:rPr lang="en-GB" dirty="0"/>
              <a:t>As we near the summer holidays, it is very important that the children continue to read over the summer holiday to allow them to continue to progress their skills. Walsall libraries will be hosting a summer reading challenge, details to be released shortly. </a:t>
            </a:r>
          </a:p>
          <a:p>
            <a:pPr marL="0" indent="0">
              <a:buNone/>
            </a:pPr>
            <a:r>
              <a:rPr lang="en-GB" dirty="0"/>
              <a:t>Reception had a fantastic time at Ash end farm and well done to Year 2 at the Walsall school games. We look forward to the upcoming sports day. Lastly, Year 2 have enjoyed their Ace groups at lunchtime where they have had the opportunity to take part in new exciting activities such as gardening, drama, art and play inboard games!</a:t>
            </a:r>
          </a:p>
          <a:p>
            <a:endParaRPr lang="en-GB" dirty="0"/>
          </a:p>
        </p:txBody>
      </p:sp>
      <p:pic>
        <p:nvPicPr>
          <p:cNvPr id="2050" name="Picture 2" descr="Alison">
            <a:extLst>
              <a:ext uri="{FF2B5EF4-FFF2-40B4-BE49-F238E27FC236}">
                <a16:creationId xmlns:a16="http://schemas.microsoft.com/office/drawing/2014/main" id="{0D697222-F8D8-4EED-85EC-63D3C26935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9447" y="2877004"/>
            <a:ext cx="1114425" cy="14319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descr="Logo">
            <a:extLst>
              <a:ext uri="{FF2B5EF4-FFF2-40B4-BE49-F238E27FC236}">
                <a16:creationId xmlns:a16="http://schemas.microsoft.com/office/drawing/2014/main" id="{147FAD6D-A6C9-443B-ABEC-B5D0FE8458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0324" t="7916" r="13040" b="13765"/>
          <a:stretch>
            <a:fillRect/>
          </a:stretch>
        </p:blipFill>
        <p:spPr bwMode="auto">
          <a:xfrm>
            <a:off x="449670" y="4678091"/>
            <a:ext cx="80645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2052" name="Picture 4">
            <a:extLst>
              <a:ext uri="{FF2B5EF4-FFF2-40B4-BE49-F238E27FC236}">
                <a16:creationId xmlns:a16="http://schemas.microsoft.com/office/drawing/2014/main" id="{770A1E2A-0A6E-4BFD-88F1-822742937B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8620" y="4750322"/>
            <a:ext cx="1377950" cy="6810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791536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0D2592-C0A4-40AF-99EA-FE547B50B978}"/>
              </a:ext>
            </a:extLst>
          </p:cNvPr>
          <p:cNvSpPr>
            <a:spLocks noGrp="1"/>
          </p:cNvSpPr>
          <p:nvPr>
            <p:ph idx="1"/>
          </p:nvPr>
        </p:nvSpPr>
        <p:spPr>
          <a:xfrm>
            <a:off x="119743" y="825138"/>
            <a:ext cx="3006635" cy="5207724"/>
          </a:xfrm>
        </p:spPr>
        <p:txBody>
          <a:bodyPr>
            <a:normAutofit/>
          </a:bodyPr>
          <a:lstStyle/>
          <a:p>
            <a:pPr marL="0" indent="0">
              <a:buNone/>
            </a:pPr>
            <a:r>
              <a:rPr lang="en-GB" dirty="0">
                <a:solidFill>
                  <a:srgbClr val="0070C0"/>
                </a:solidFill>
              </a:rPr>
              <a:t>This months value is: </a:t>
            </a: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sz="4000" i="1" dirty="0">
              <a:solidFill>
                <a:srgbClr val="0070C0"/>
              </a:solidFill>
            </a:endParaRPr>
          </a:p>
          <a:p>
            <a:pPr marL="0" indent="0">
              <a:buNone/>
            </a:pPr>
            <a:r>
              <a:rPr lang="en-GB" sz="4000" b="1" i="1" dirty="0">
                <a:solidFill>
                  <a:srgbClr val="0070C0"/>
                </a:solidFill>
              </a:rPr>
              <a:t>Reflection</a:t>
            </a:r>
          </a:p>
          <a:p>
            <a:pPr marL="0" indent="0">
              <a:buNone/>
            </a:pPr>
            <a:endParaRPr lang="en-GB" dirty="0"/>
          </a:p>
          <a:p>
            <a:pPr marL="0" indent="0">
              <a:buNone/>
            </a:pPr>
            <a:endParaRPr lang="en-GB" dirty="0"/>
          </a:p>
        </p:txBody>
      </p:sp>
      <p:sp>
        <p:nvSpPr>
          <p:cNvPr id="5" name="AutoShape 6" descr="The Hare and the Tortoise - BBC Teach">
            <a:extLst>
              <a:ext uri="{FF2B5EF4-FFF2-40B4-BE49-F238E27FC236}">
                <a16:creationId xmlns:a16="http://schemas.microsoft.com/office/drawing/2014/main" id="{9E3FB052-88C9-4A2E-A9DE-CB20B7A27ED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1FF0B1DB-2AE9-43FA-A2AC-4C6125926A01}"/>
              </a:ext>
            </a:extLst>
          </p:cNvPr>
          <p:cNvSpPr txBox="1"/>
          <p:nvPr/>
        </p:nvSpPr>
        <p:spPr>
          <a:xfrm>
            <a:off x="3962661" y="1462181"/>
            <a:ext cx="4571478" cy="1938992"/>
          </a:xfrm>
          <a:prstGeom prst="rect">
            <a:avLst/>
          </a:prstGeom>
          <a:noFill/>
        </p:spPr>
        <p:txBody>
          <a:bodyPr wrap="square" rtlCol="0">
            <a:spAutoFit/>
          </a:bodyPr>
          <a:lstStyle/>
          <a:p>
            <a:endParaRPr lang="en-GB" sz="2400" dirty="0"/>
          </a:p>
          <a:p>
            <a:r>
              <a:rPr lang="en-GB" sz="2400" dirty="0">
                <a:solidFill>
                  <a:srgbClr val="0070C0"/>
                </a:solidFill>
              </a:rPr>
              <a:t>Each year group will be looking at:</a:t>
            </a:r>
          </a:p>
          <a:p>
            <a:endParaRPr lang="en-GB" sz="2400" dirty="0">
              <a:solidFill>
                <a:srgbClr val="0070C0"/>
              </a:solidFill>
            </a:endParaRPr>
          </a:p>
          <a:p>
            <a:pPr marL="285750" indent="-285750">
              <a:buFont typeface="Arial" panose="020B0604020202020204" pitchFamily="34" charset="0"/>
              <a:buChar char="•"/>
            </a:pPr>
            <a:r>
              <a:rPr lang="en-GB" sz="2400" dirty="0">
                <a:solidFill>
                  <a:srgbClr val="0070C0"/>
                </a:solidFill>
              </a:rPr>
              <a:t>What values have we learnt</a:t>
            </a:r>
          </a:p>
          <a:p>
            <a:pPr marL="285750" indent="-285750">
              <a:buFont typeface="Arial" panose="020B0604020202020204" pitchFamily="34" charset="0"/>
              <a:buChar char="•"/>
            </a:pPr>
            <a:r>
              <a:rPr lang="en-GB" sz="2400" dirty="0">
                <a:solidFill>
                  <a:srgbClr val="0070C0"/>
                </a:solidFill>
              </a:rPr>
              <a:t>Review and Reflect </a:t>
            </a:r>
          </a:p>
        </p:txBody>
      </p:sp>
      <p:sp>
        <p:nvSpPr>
          <p:cNvPr id="7" name="Cloud 6">
            <a:extLst>
              <a:ext uri="{FF2B5EF4-FFF2-40B4-BE49-F238E27FC236}">
                <a16:creationId xmlns:a16="http://schemas.microsoft.com/office/drawing/2014/main" id="{7C6D86B1-526C-41BD-9604-4777A9EEB210}"/>
              </a:ext>
            </a:extLst>
          </p:cNvPr>
          <p:cNvSpPr/>
          <p:nvPr/>
        </p:nvSpPr>
        <p:spPr>
          <a:xfrm>
            <a:off x="2124891" y="2211977"/>
            <a:ext cx="1088572" cy="968829"/>
          </a:xfrm>
          <a:prstGeom prst="cloud">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Oval 7">
            <a:extLst>
              <a:ext uri="{FF2B5EF4-FFF2-40B4-BE49-F238E27FC236}">
                <a16:creationId xmlns:a16="http://schemas.microsoft.com/office/drawing/2014/main" id="{8220A7B1-6B18-46B5-870D-C920352255FC}"/>
              </a:ext>
            </a:extLst>
          </p:cNvPr>
          <p:cNvSpPr/>
          <p:nvPr/>
        </p:nvSpPr>
        <p:spPr>
          <a:xfrm>
            <a:off x="2386148" y="3200400"/>
            <a:ext cx="148046" cy="152399"/>
          </a:xfrm>
          <a:prstGeom prst="ellipse">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5A9F4942-B92A-4295-9D9F-0107FFE6A95A}"/>
              </a:ext>
            </a:extLst>
          </p:cNvPr>
          <p:cNvSpPr/>
          <p:nvPr/>
        </p:nvSpPr>
        <p:spPr>
          <a:xfrm>
            <a:off x="2238102" y="3498671"/>
            <a:ext cx="148046" cy="152400"/>
          </a:xfrm>
          <a:prstGeom prst="ellipse">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1">
            <a:extLst>
              <a:ext uri="{FF2B5EF4-FFF2-40B4-BE49-F238E27FC236}">
                <a16:creationId xmlns:a16="http://schemas.microsoft.com/office/drawing/2014/main" id="{7B4BDB67-1AC9-4FB6-BDBF-DB86FC37E57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3" name="Drawing 0" descr="e1a83376-f9f8-428a-9e8b-949d990af2f0.png">
            <a:extLst>
              <a:ext uri="{FF2B5EF4-FFF2-40B4-BE49-F238E27FC236}">
                <a16:creationId xmlns:a16="http://schemas.microsoft.com/office/drawing/2014/main" id="{93194245-9114-499C-A8B9-2853796F74AF}"/>
              </a:ext>
            </a:extLst>
          </p:cNvPr>
          <p:cNvPicPr/>
          <p:nvPr/>
        </p:nvPicPr>
        <p:blipFill>
          <a:blip r:embed="rId2"/>
          <a:stretch>
            <a:fillRect/>
          </a:stretch>
        </p:blipFill>
        <p:spPr>
          <a:xfrm>
            <a:off x="9292048" y="4714553"/>
            <a:ext cx="1971675" cy="1906905"/>
          </a:xfrm>
          <a:prstGeom prst="rect">
            <a:avLst/>
          </a:prstGeom>
        </p:spPr>
      </p:pic>
      <p:pic>
        <p:nvPicPr>
          <p:cNvPr id="14" name="Drawing 1" descr="649dca48-d08b-4d98-a7ae-10f74abdcb8b.png">
            <a:extLst>
              <a:ext uri="{FF2B5EF4-FFF2-40B4-BE49-F238E27FC236}">
                <a16:creationId xmlns:a16="http://schemas.microsoft.com/office/drawing/2014/main" id="{DA5D0EF7-CD0E-4B37-AF07-C014D77A74F4}"/>
              </a:ext>
            </a:extLst>
          </p:cNvPr>
          <p:cNvPicPr/>
          <p:nvPr/>
        </p:nvPicPr>
        <p:blipFill>
          <a:blip r:embed="rId3"/>
          <a:stretch>
            <a:fillRect/>
          </a:stretch>
        </p:blipFill>
        <p:spPr>
          <a:xfrm>
            <a:off x="8922975" y="1748575"/>
            <a:ext cx="2061845" cy="2058670"/>
          </a:xfrm>
          <a:prstGeom prst="rect">
            <a:avLst/>
          </a:prstGeom>
        </p:spPr>
      </p:pic>
      <p:pic>
        <p:nvPicPr>
          <p:cNvPr id="15" name="Drawing 2" descr="0603b7e0d663677b235a4f7b3a1c1d0a.png">
            <a:extLst>
              <a:ext uri="{FF2B5EF4-FFF2-40B4-BE49-F238E27FC236}">
                <a16:creationId xmlns:a16="http://schemas.microsoft.com/office/drawing/2014/main" id="{8EDEF1C8-98E1-40E0-8550-1D8E4E49DE14}"/>
              </a:ext>
            </a:extLst>
          </p:cNvPr>
          <p:cNvPicPr/>
          <p:nvPr/>
        </p:nvPicPr>
        <p:blipFill>
          <a:blip r:embed="rId4"/>
          <a:stretch>
            <a:fillRect/>
          </a:stretch>
        </p:blipFill>
        <p:spPr>
          <a:xfrm>
            <a:off x="4710226" y="4508319"/>
            <a:ext cx="2628900" cy="2004060"/>
          </a:xfrm>
          <a:prstGeom prst="rect">
            <a:avLst/>
          </a:prstGeom>
        </p:spPr>
      </p:pic>
      <p:pic>
        <p:nvPicPr>
          <p:cNvPr id="12" name="Picture 11">
            <a:extLst>
              <a:ext uri="{FF2B5EF4-FFF2-40B4-BE49-F238E27FC236}">
                <a16:creationId xmlns:a16="http://schemas.microsoft.com/office/drawing/2014/main" id="{0B6D3C16-EAB4-49C5-BA9E-CEE26AA26A84}"/>
              </a:ext>
            </a:extLst>
          </p:cNvPr>
          <p:cNvPicPr>
            <a:picLocks noChangeAspect="1"/>
          </p:cNvPicPr>
          <p:nvPr/>
        </p:nvPicPr>
        <p:blipFill>
          <a:blip r:embed="rId5"/>
          <a:stretch>
            <a:fillRect/>
          </a:stretch>
        </p:blipFill>
        <p:spPr>
          <a:xfrm>
            <a:off x="362212" y="5027792"/>
            <a:ext cx="970200" cy="974176"/>
          </a:xfrm>
          <a:prstGeom prst="rect">
            <a:avLst/>
          </a:prstGeom>
        </p:spPr>
      </p:pic>
      <p:pic>
        <p:nvPicPr>
          <p:cNvPr id="16" name="Picture 15">
            <a:extLst>
              <a:ext uri="{FF2B5EF4-FFF2-40B4-BE49-F238E27FC236}">
                <a16:creationId xmlns:a16="http://schemas.microsoft.com/office/drawing/2014/main" id="{E749DCCB-4F9D-49FF-8518-F65D9C589B22}"/>
              </a:ext>
            </a:extLst>
          </p:cNvPr>
          <p:cNvPicPr>
            <a:picLocks noChangeAspect="1"/>
          </p:cNvPicPr>
          <p:nvPr/>
        </p:nvPicPr>
        <p:blipFill>
          <a:blip r:embed="rId6"/>
          <a:stretch>
            <a:fillRect/>
          </a:stretch>
        </p:blipFill>
        <p:spPr>
          <a:xfrm>
            <a:off x="1549194" y="5182820"/>
            <a:ext cx="1377815" cy="682811"/>
          </a:xfrm>
          <a:prstGeom prst="rect">
            <a:avLst/>
          </a:prstGeom>
        </p:spPr>
      </p:pic>
    </p:spTree>
    <p:extLst>
      <p:ext uri="{BB962C8B-B14F-4D97-AF65-F5344CB8AC3E}">
        <p14:creationId xmlns:p14="http://schemas.microsoft.com/office/powerpoint/2010/main" val="775431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79518" y="2686965"/>
            <a:ext cx="7643949" cy="1474925"/>
          </a:xfrm>
        </p:spPr>
        <p:txBody>
          <a:bodyPr>
            <a:normAutofit/>
          </a:bodyPr>
          <a:lstStyle/>
          <a:p>
            <a:pPr marL="0" indent="0">
              <a:buNone/>
            </a:pPr>
            <a:r>
              <a:rPr lang="en-GB" dirty="0"/>
              <a:t>Thank you to all those who attended the bookfair. We are pleased to announce we have raised £412.00! The money raised will be used to buy new books for our school library!</a:t>
            </a:r>
          </a:p>
          <a:p>
            <a:pPr marL="0" indent="0">
              <a:buNone/>
            </a:pPr>
            <a:endParaRPr lang="en-GB" dirty="0"/>
          </a:p>
        </p:txBody>
      </p:sp>
      <p:sp>
        <p:nvSpPr>
          <p:cNvPr id="8" name="Title 7">
            <a:extLst>
              <a:ext uri="{FF2B5EF4-FFF2-40B4-BE49-F238E27FC236}">
                <a16:creationId xmlns:a16="http://schemas.microsoft.com/office/drawing/2014/main" id="{B46212ED-10D6-4827-A2CC-095134A7152D}"/>
              </a:ext>
            </a:extLst>
          </p:cNvPr>
          <p:cNvSpPr>
            <a:spLocks noGrp="1"/>
          </p:cNvSpPr>
          <p:nvPr>
            <p:ph type="title"/>
          </p:nvPr>
        </p:nvSpPr>
        <p:spPr/>
        <p:txBody>
          <a:bodyPr/>
          <a:lstStyle/>
          <a:p>
            <a:r>
              <a:rPr lang="en-GB" u="sng" dirty="0">
                <a:solidFill>
                  <a:schemeClr val="tx1"/>
                </a:solidFill>
                <a:latin typeface="Modern No. 20" panose="02070704070505020303" pitchFamily="18" charset="0"/>
              </a:rPr>
              <a:t>Book Fair</a:t>
            </a:r>
          </a:p>
        </p:txBody>
      </p:sp>
      <p:pic>
        <p:nvPicPr>
          <p:cNvPr id="3074" name="Picture 2">
            <a:extLst>
              <a:ext uri="{FF2B5EF4-FFF2-40B4-BE49-F238E27FC236}">
                <a16:creationId xmlns:a16="http://schemas.microsoft.com/office/drawing/2014/main" id="{E8F3E8D3-A2FE-48D6-BFA8-804150E52B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6331" y="4598126"/>
            <a:ext cx="2609850" cy="7905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ACDD132C-F672-45FF-B5FB-6F1F4E2A70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4320" y="3944075"/>
            <a:ext cx="1266825" cy="13081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FCBBE487-B1F0-4750-96FB-8398AAD5A4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0720" y="4264025"/>
            <a:ext cx="1147762" cy="12239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8">
            <a:extLst>
              <a:ext uri="{FF2B5EF4-FFF2-40B4-BE49-F238E27FC236}">
                <a16:creationId xmlns:a16="http://schemas.microsoft.com/office/drawing/2014/main" id="{2E7388EA-DDAC-4A23-ADD3-13BAB3264C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75848" y="1435781"/>
            <a:ext cx="847619" cy="704762"/>
          </a:xfrm>
          <a:prstGeom prst="rect">
            <a:avLst/>
          </a:prstGeom>
        </p:spPr>
      </p:pic>
      <p:pic>
        <p:nvPicPr>
          <p:cNvPr id="3078" name="Picture 6" descr="Bunting Clip Art - ClipArt Best">
            <a:extLst>
              <a:ext uri="{FF2B5EF4-FFF2-40B4-BE49-F238E27FC236}">
                <a16:creationId xmlns:a16="http://schemas.microsoft.com/office/drawing/2014/main" id="{F6837017-173B-4107-8DF0-8AD8FE9CCD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695" y="-85099"/>
            <a:ext cx="6572658" cy="266992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F8EAB52-065F-4D30-9BD0-41561599F6D0}"/>
              </a:ext>
            </a:extLst>
          </p:cNvPr>
          <p:cNvPicPr>
            <a:picLocks noChangeAspect="1"/>
          </p:cNvPicPr>
          <p:nvPr/>
        </p:nvPicPr>
        <p:blipFill>
          <a:blip r:embed="rId7"/>
          <a:stretch>
            <a:fillRect/>
          </a:stretch>
        </p:blipFill>
        <p:spPr>
          <a:xfrm>
            <a:off x="506438" y="4993413"/>
            <a:ext cx="975445" cy="975445"/>
          </a:xfrm>
          <a:prstGeom prst="rect">
            <a:avLst/>
          </a:prstGeom>
        </p:spPr>
      </p:pic>
      <p:pic>
        <p:nvPicPr>
          <p:cNvPr id="4" name="Picture 3">
            <a:extLst>
              <a:ext uri="{FF2B5EF4-FFF2-40B4-BE49-F238E27FC236}">
                <a16:creationId xmlns:a16="http://schemas.microsoft.com/office/drawing/2014/main" id="{2BF1DC28-C732-4016-B212-755D02B5FEDC}"/>
              </a:ext>
            </a:extLst>
          </p:cNvPr>
          <p:cNvPicPr>
            <a:picLocks noChangeAspect="1"/>
          </p:cNvPicPr>
          <p:nvPr/>
        </p:nvPicPr>
        <p:blipFill>
          <a:blip r:embed="rId8"/>
          <a:stretch>
            <a:fillRect/>
          </a:stretch>
        </p:blipFill>
        <p:spPr>
          <a:xfrm>
            <a:off x="1735402" y="5164128"/>
            <a:ext cx="1377815" cy="682811"/>
          </a:xfrm>
          <a:prstGeom prst="rect">
            <a:avLst/>
          </a:prstGeom>
        </p:spPr>
      </p:pic>
    </p:spTree>
    <p:extLst>
      <p:ext uri="{BB962C8B-B14F-4D97-AF65-F5344CB8AC3E}">
        <p14:creationId xmlns:p14="http://schemas.microsoft.com/office/powerpoint/2010/main" val="27871116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mn-lt"/>
              </a:rPr>
              <a:t>Good Work Assemblies</a:t>
            </a:r>
          </a:p>
        </p:txBody>
      </p:sp>
      <p:sp>
        <p:nvSpPr>
          <p:cNvPr id="3" name="Content Placeholder 2"/>
          <p:cNvSpPr>
            <a:spLocks noGrp="1"/>
          </p:cNvSpPr>
          <p:nvPr>
            <p:ph idx="1"/>
          </p:nvPr>
        </p:nvSpPr>
        <p:spPr/>
        <p:txBody>
          <a:bodyPr/>
          <a:lstStyle/>
          <a:p>
            <a:pPr marL="0" indent="0">
              <a:buNone/>
            </a:pPr>
            <a:r>
              <a:rPr lang="en-GB" dirty="0"/>
              <a:t>Our weekly Good Work Assemblies are every Friday. We celebrate achievements and award children for good learning and bucket filling. (kindness).</a:t>
            </a:r>
          </a:p>
          <a:p>
            <a:pPr marL="0" indent="0">
              <a:buNone/>
            </a:pPr>
            <a:r>
              <a:rPr lang="en-GB" dirty="0"/>
              <a:t>We talk about good attendance in school and award children with more than 96% attendance weekly. The winning class get 2 stickers and if the class gets 100% the get 3 stickers. This hopefully promotes teamwork to come to school whenever possible.</a:t>
            </a:r>
          </a:p>
          <a:p>
            <a:pPr marL="0" indent="0">
              <a:buNone/>
            </a:pPr>
            <a:r>
              <a:rPr lang="en-GB" dirty="0"/>
              <a:t>The class with the most stickers at the end of the term win a box of chocolates!</a:t>
            </a:r>
          </a:p>
        </p:txBody>
      </p:sp>
      <p:pic>
        <p:nvPicPr>
          <p:cNvPr id="10" name="Picture 9">
            <a:extLst>
              <a:ext uri="{FF2B5EF4-FFF2-40B4-BE49-F238E27FC236}">
                <a16:creationId xmlns:a16="http://schemas.microsoft.com/office/drawing/2014/main" id="{9C6A38AC-1278-4355-A941-0E3A98C97B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5874" y="5292995"/>
            <a:ext cx="1468328" cy="1468328"/>
          </a:xfrm>
          <a:prstGeom prst="rect">
            <a:avLst/>
          </a:prstGeom>
        </p:spPr>
      </p:pic>
      <p:pic>
        <p:nvPicPr>
          <p:cNvPr id="12" name="Picture 11">
            <a:extLst>
              <a:ext uri="{FF2B5EF4-FFF2-40B4-BE49-F238E27FC236}">
                <a16:creationId xmlns:a16="http://schemas.microsoft.com/office/drawing/2014/main" id="{B3DC86AC-4FA1-4FBC-BD69-C22DC6F387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10736" y="334468"/>
            <a:ext cx="1356221" cy="1487084"/>
          </a:xfrm>
          <a:prstGeom prst="rect">
            <a:avLst/>
          </a:prstGeom>
        </p:spPr>
      </p:pic>
      <p:pic>
        <p:nvPicPr>
          <p:cNvPr id="3074" name="Picture 2" descr="Photo about Box of chocolate with red lid illustration. Illustration of  graphic, chocolate, clipart - 91475974 | Chocolate box, Candy pictures,  Chocolate card">
            <a:extLst>
              <a:ext uri="{FF2B5EF4-FFF2-40B4-BE49-F238E27FC236}">
                <a16:creationId xmlns:a16="http://schemas.microsoft.com/office/drawing/2014/main" id="{DF4ACACC-B43F-4CA6-B48F-CB0EDF4C8E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4097" y="5228510"/>
            <a:ext cx="1933983" cy="1597298"/>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Bunting Clip Art - ClipArt Best">
            <a:extLst>
              <a:ext uri="{FF2B5EF4-FFF2-40B4-BE49-F238E27FC236}">
                <a16:creationId xmlns:a16="http://schemas.microsoft.com/office/drawing/2014/main" id="{8B2CBC3E-67F6-49AD-9F57-557DA67F8D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02543"/>
            <a:ext cx="5437260" cy="220871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037FB92-F675-4033-B33C-7BEA6FBAA0A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90179" y="465332"/>
            <a:ext cx="1356220" cy="1356220"/>
          </a:xfrm>
          <a:prstGeom prst="rect">
            <a:avLst/>
          </a:prstGeom>
        </p:spPr>
      </p:pic>
      <p:pic>
        <p:nvPicPr>
          <p:cNvPr id="4" name="Picture 3">
            <a:extLst>
              <a:ext uri="{FF2B5EF4-FFF2-40B4-BE49-F238E27FC236}">
                <a16:creationId xmlns:a16="http://schemas.microsoft.com/office/drawing/2014/main" id="{52659DA5-DDC0-4DE6-86A0-E9389CAE2C9C}"/>
              </a:ext>
            </a:extLst>
          </p:cNvPr>
          <p:cNvPicPr>
            <a:picLocks noChangeAspect="1"/>
          </p:cNvPicPr>
          <p:nvPr/>
        </p:nvPicPr>
        <p:blipFill>
          <a:blip r:embed="rId7"/>
          <a:stretch>
            <a:fillRect/>
          </a:stretch>
        </p:blipFill>
        <p:spPr>
          <a:xfrm>
            <a:off x="618266" y="5005994"/>
            <a:ext cx="975445" cy="975445"/>
          </a:xfrm>
          <a:prstGeom prst="rect">
            <a:avLst/>
          </a:prstGeom>
        </p:spPr>
      </p:pic>
      <p:pic>
        <p:nvPicPr>
          <p:cNvPr id="5" name="Picture 4">
            <a:extLst>
              <a:ext uri="{FF2B5EF4-FFF2-40B4-BE49-F238E27FC236}">
                <a16:creationId xmlns:a16="http://schemas.microsoft.com/office/drawing/2014/main" id="{5046DED1-0C9E-4C56-AD5E-907FCFF37359}"/>
              </a:ext>
            </a:extLst>
          </p:cNvPr>
          <p:cNvPicPr>
            <a:picLocks noChangeAspect="1"/>
          </p:cNvPicPr>
          <p:nvPr/>
        </p:nvPicPr>
        <p:blipFill>
          <a:blip r:embed="rId8"/>
          <a:stretch>
            <a:fillRect/>
          </a:stretch>
        </p:blipFill>
        <p:spPr>
          <a:xfrm>
            <a:off x="1734792" y="5170418"/>
            <a:ext cx="1377815" cy="682811"/>
          </a:xfrm>
          <a:prstGeom prst="rect">
            <a:avLst/>
          </a:prstGeom>
        </p:spPr>
      </p:pic>
    </p:spTree>
    <p:extLst>
      <p:ext uri="{BB962C8B-B14F-4D97-AF65-F5344CB8AC3E}">
        <p14:creationId xmlns:p14="http://schemas.microsoft.com/office/powerpoint/2010/main" val="2021435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806F2-9374-4042-B341-312BD3089670}"/>
              </a:ext>
            </a:extLst>
          </p:cNvPr>
          <p:cNvSpPr>
            <a:spLocks noGrp="1"/>
          </p:cNvSpPr>
          <p:nvPr>
            <p:ph type="title"/>
          </p:nvPr>
        </p:nvSpPr>
        <p:spPr>
          <a:xfrm>
            <a:off x="246017" y="1113802"/>
            <a:ext cx="3071949" cy="1900305"/>
          </a:xfrm>
        </p:spPr>
        <p:txBody>
          <a:bodyPr>
            <a:normAutofit/>
          </a:bodyPr>
          <a:lstStyle/>
          <a:p>
            <a:r>
              <a:rPr lang="en-GB" b="1" dirty="0">
                <a:solidFill>
                  <a:srgbClr val="0070C0"/>
                </a:solidFill>
              </a:rPr>
              <a:t>Reception Trip to Ash End Farm </a:t>
            </a:r>
          </a:p>
        </p:txBody>
      </p:sp>
      <p:sp>
        <p:nvSpPr>
          <p:cNvPr id="3" name="Content Placeholder 2">
            <a:extLst>
              <a:ext uri="{FF2B5EF4-FFF2-40B4-BE49-F238E27FC236}">
                <a16:creationId xmlns:a16="http://schemas.microsoft.com/office/drawing/2014/main" id="{2969D715-3C36-4D68-B1A3-7364D69F4C8C}"/>
              </a:ext>
            </a:extLst>
          </p:cNvPr>
          <p:cNvSpPr>
            <a:spLocks noGrp="1"/>
          </p:cNvSpPr>
          <p:nvPr>
            <p:ph idx="1"/>
          </p:nvPr>
        </p:nvSpPr>
        <p:spPr>
          <a:xfrm>
            <a:off x="3675016" y="1877900"/>
            <a:ext cx="8128431" cy="2433784"/>
          </a:xfrm>
        </p:spPr>
        <p:txBody>
          <a:bodyPr>
            <a:normAutofit/>
          </a:bodyPr>
          <a:lstStyle/>
          <a:p>
            <a:pPr marL="0" indent="0">
              <a:buNone/>
            </a:pPr>
            <a:r>
              <a:rPr lang="en-GB" dirty="0"/>
              <a:t>On 16th and 17th June reception visited Ash End farm. The classes were guided round the farm where they saw lots of different animals such as pigs, sheep, horses, cows and even a tortoise! Everyone enjoyed learning about the animals and even had the opportunity to feed some of the animals. Each child was given an egg to take home. </a:t>
            </a:r>
          </a:p>
          <a:p>
            <a:endParaRPr lang="en-GB" dirty="0"/>
          </a:p>
        </p:txBody>
      </p:sp>
      <p:pic>
        <p:nvPicPr>
          <p:cNvPr id="4" name="Picture 2">
            <a:extLst>
              <a:ext uri="{FF2B5EF4-FFF2-40B4-BE49-F238E27FC236}">
                <a16:creationId xmlns:a16="http://schemas.microsoft.com/office/drawing/2014/main" id="{C1A10840-7C7B-42C8-840D-B89F25E4397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33006" t="19707" r="22083" b="45593"/>
          <a:stretch>
            <a:fillRect/>
          </a:stretch>
        </p:blipFill>
        <p:spPr bwMode="auto">
          <a:xfrm>
            <a:off x="4246086" y="470070"/>
            <a:ext cx="1665288" cy="12874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099" name="Picture 3">
            <a:extLst>
              <a:ext uri="{FF2B5EF4-FFF2-40B4-BE49-F238E27FC236}">
                <a16:creationId xmlns:a16="http://schemas.microsoft.com/office/drawing/2014/main" id="{A8483D55-AB91-4FB3-8BB4-A95BEA38A90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87299" y="4063728"/>
            <a:ext cx="2582863" cy="19383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54FF0C65-4F5B-4206-930B-F3C972D675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l="21977" t="13065" r="14978" b="20905"/>
          <a:stretch>
            <a:fillRect/>
          </a:stretch>
        </p:blipFill>
        <p:spPr bwMode="auto">
          <a:xfrm>
            <a:off x="6900454" y="3952603"/>
            <a:ext cx="3268663" cy="21605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1" name="Picture 5">
            <a:extLst>
              <a:ext uri="{FF2B5EF4-FFF2-40B4-BE49-F238E27FC236}">
                <a16:creationId xmlns:a16="http://schemas.microsoft.com/office/drawing/2014/main" id="{F1F26B2F-2FB5-444A-BBA8-EBD80792BC3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60889" y="95126"/>
            <a:ext cx="2542559" cy="190784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6">
            <a:extLst>
              <a:ext uri="{FF2B5EF4-FFF2-40B4-BE49-F238E27FC236}">
                <a16:creationId xmlns:a16="http://schemas.microsoft.com/office/drawing/2014/main" id="{36D1E0B9-4D49-4279-B4EA-E7E7699E1AE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r="27124"/>
          <a:stretch>
            <a:fillRect/>
          </a:stretch>
        </p:blipFill>
        <p:spPr bwMode="auto">
          <a:xfrm>
            <a:off x="799660" y="2799982"/>
            <a:ext cx="1987084" cy="1948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Smiley Face 6">
            <a:extLst>
              <a:ext uri="{FF2B5EF4-FFF2-40B4-BE49-F238E27FC236}">
                <a16:creationId xmlns:a16="http://schemas.microsoft.com/office/drawing/2014/main" id="{DCE7FE81-4AC9-4200-A1F7-58BFD68595CA}"/>
              </a:ext>
            </a:extLst>
          </p:cNvPr>
          <p:cNvSpPr/>
          <p:nvPr/>
        </p:nvSpPr>
        <p:spPr>
          <a:xfrm>
            <a:off x="7184570" y="4592971"/>
            <a:ext cx="409303" cy="24741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miley Face 16">
            <a:extLst>
              <a:ext uri="{FF2B5EF4-FFF2-40B4-BE49-F238E27FC236}">
                <a16:creationId xmlns:a16="http://schemas.microsoft.com/office/drawing/2014/main" id="{D0DC8C7A-0E14-4906-BA5B-27CD262D31A6}"/>
              </a:ext>
            </a:extLst>
          </p:cNvPr>
          <p:cNvSpPr/>
          <p:nvPr/>
        </p:nvSpPr>
        <p:spPr>
          <a:xfrm>
            <a:off x="9260889" y="516342"/>
            <a:ext cx="231454" cy="21613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miley Face 17">
            <a:extLst>
              <a:ext uri="{FF2B5EF4-FFF2-40B4-BE49-F238E27FC236}">
                <a16:creationId xmlns:a16="http://schemas.microsoft.com/office/drawing/2014/main" id="{03371B60-7297-47D8-9861-3914A8D1583D}"/>
              </a:ext>
            </a:extLst>
          </p:cNvPr>
          <p:cNvSpPr/>
          <p:nvPr/>
        </p:nvSpPr>
        <p:spPr>
          <a:xfrm>
            <a:off x="10392154" y="599245"/>
            <a:ext cx="170494" cy="21613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miley Face 18">
            <a:extLst>
              <a:ext uri="{FF2B5EF4-FFF2-40B4-BE49-F238E27FC236}">
                <a16:creationId xmlns:a16="http://schemas.microsoft.com/office/drawing/2014/main" id="{0D59A026-3896-4F5F-AAD6-E18795F75648}"/>
              </a:ext>
            </a:extLst>
          </p:cNvPr>
          <p:cNvSpPr/>
          <p:nvPr/>
        </p:nvSpPr>
        <p:spPr>
          <a:xfrm>
            <a:off x="11027600" y="314042"/>
            <a:ext cx="255628" cy="21613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Smiley Face 19">
            <a:extLst>
              <a:ext uri="{FF2B5EF4-FFF2-40B4-BE49-F238E27FC236}">
                <a16:creationId xmlns:a16="http://schemas.microsoft.com/office/drawing/2014/main" id="{D22E0678-88B7-4922-8035-A9860893F010}"/>
              </a:ext>
            </a:extLst>
          </p:cNvPr>
          <p:cNvSpPr/>
          <p:nvPr/>
        </p:nvSpPr>
        <p:spPr>
          <a:xfrm>
            <a:off x="10594794" y="507770"/>
            <a:ext cx="170494" cy="18295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Smiley Face 20">
            <a:extLst>
              <a:ext uri="{FF2B5EF4-FFF2-40B4-BE49-F238E27FC236}">
                <a16:creationId xmlns:a16="http://schemas.microsoft.com/office/drawing/2014/main" id="{34853266-CBC2-44DB-9F87-E26D983929AB}"/>
              </a:ext>
            </a:extLst>
          </p:cNvPr>
          <p:cNvSpPr/>
          <p:nvPr/>
        </p:nvSpPr>
        <p:spPr>
          <a:xfrm>
            <a:off x="7329928" y="5159461"/>
            <a:ext cx="263945" cy="499943"/>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miley Face 21">
            <a:extLst>
              <a:ext uri="{FF2B5EF4-FFF2-40B4-BE49-F238E27FC236}">
                <a16:creationId xmlns:a16="http://schemas.microsoft.com/office/drawing/2014/main" id="{C205E1EA-FF4A-490F-A9FF-86A4ADCB5101}"/>
              </a:ext>
            </a:extLst>
          </p:cNvPr>
          <p:cNvSpPr/>
          <p:nvPr/>
        </p:nvSpPr>
        <p:spPr>
          <a:xfrm>
            <a:off x="10765288" y="498584"/>
            <a:ext cx="170494" cy="18295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05" name="Picture 9" descr="Bunting Clip Art - ClipArt Best">
            <a:extLst>
              <a:ext uri="{FF2B5EF4-FFF2-40B4-BE49-F238E27FC236}">
                <a16:creationId xmlns:a16="http://schemas.microsoft.com/office/drawing/2014/main" id="{AA6D626D-595F-40AB-AFD7-DF4B2B0D093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946" y="-103022"/>
            <a:ext cx="3822245" cy="15526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84FB00E1-B61B-4984-B179-DAB51FE09DE8}"/>
              </a:ext>
            </a:extLst>
          </p:cNvPr>
          <p:cNvPicPr>
            <a:picLocks noChangeAspect="1"/>
          </p:cNvPicPr>
          <p:nvPr/>
        </p:nvPicPr>
        <p:blipFill>
          <a:blip r:embed="rId8"/>
          <a:stretch>
            <a:fillRect/>
          </a:stretch>
        </p:blipFill>
        <p:spPr>
          <a:xfrm>
            <a:off x="573236" y="5026621"/>
            <a:ext cx="975445" cy="975445"/>
          </a:xfrm>
          <a:prstGeom prst="rect">
            <a:avLst/>
          </a:prstGeom>
        </p:spPr>
      </p:pic>
      <p:pic>
        <p:nvPicPr>
          <p:cNvPr id="9" name="Picture 8">
            <a:extLst>
              <a:ext uri="{FF2B5EF4-FFF2-40B4-BE49-F238E27FC236}">
                <a16:creationId xmlns:a16="http://schemas.microsoft.com/office/drawing/2014/main" id="{2ED3691B-C529-4763-B2E8-9EFABB1E2B08}"/>
              </a:ext>
            </a:extLst>
          </p:cNvPr>
          <p:cNvPicPr>
            <a:picLocks noChangeAspect="1"/>
          </p:cNvPicPr>
          <p:nvPr/>
        </p:nvPicPr>
        <p:blipFill>
          <a:blip r:embed="rId9"/>
          <a:stretch>
            <a:fillRect/>
          </a:stretch>
        </p:blipFill>
        <p:spPr>
          <a:xfrm>
            <a:off x="1793202" y="5159461"/>
            <a:ext cx="1377815" cy="682811"/>
          </a:xfrm>
          <a:prstGeom prst="rect">
            <a:avLst/>
          </a:prstGeom>
        </p:spPr>
      </p:pic>
    </p:spTree>
    <p:extLst>
      <p:ext uri="{BB962C8B-B14F-4D97-AF65-F5344CB8AC3E}">
        <p14:creationId xmlns:p14="http://schemas.microsoft.com/office/powerpoint/2010/main" val="41445566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55F69077-66EC-4A46-B65A-8691F280AB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006" y="5619750"/>
            <a:ext cx="2181225" cy="12382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47" name="Picture 3">
            <a:extLst>
              <a:ext uri="{FF2B5EF4-FFF2-40B4-BE49-F238E27FC236}">
                <a16:creationId xmlns:a16="http://schemas.microsoft.com/office/drawing/2014/main" id="{C60A3BDF-374C-4404-921F-C1FA7C78BF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8396" y="5756366"/>
            <a:ext cx="1690178" cy="11016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48" name="Picture 4">
            <a:extLst>
              <a:ext uri="{FF2B5EF4-FFF2-40B4-BE49-F238E27FC236}">
                <a16:creationId xmlns:a16="http://schemas.microsoft.com/office/drawing/2014/main" id="{D7BF1B3A-5E80-4FEA-99E0-B4C2E696FD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6740" y="5561905"/>
            <a:ext cx="1778206" cy="12382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49" name="Picture 5">
            <a:extLst>
              <a:ext uri="{FF2B5EF4-FFF2-40B4-BE49-F238E27FC236}">
                <a16:creationId xmlns:a16="http://schemas.microsoft.com/office/drawing/2014/main" id="{179B8124-E759-4B72-B4A3-3CC237F9E4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9776" y="5186363"/>
            <a:ext cx="1162050" cy="16716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50" name="Picture 6">
            <a:extLst>
              <a:ext uri="{FF2B5EF4-FFF2-40B4-BE49-F238E27FC236}">
                <a16:creationId xmlns:a16="http://schemas.microsoft.com/office/drawing/2014/main" id="{5B0B0C38-6D93-4657-945B-4A1E9A396BC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91738" y="6022182"/>
            <a:ext cx="1883731" cy="8358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51" name="Picture 7">
            <a:extLst>
              <a:ext uri="{FF2B5EF4-FFF2-40B4-BE49-F238E27FC236}">
                <a16:creationId xmlns:a16="http://schemas.microsoft.com/office/drawing/2014/main" id="{3EF32696-C48F-4AEB-A654-2D9DC48F861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46603" y="5186363"/>
            <a:ext cx="1399734" cy="16716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52" name="Picture 8">
            <a:extLst>
              <a:ext uri="{FF2B5EF4-FFF2-40B4-BE49-F238E27FC236}">
                <a16:creationId xmlns:a16="http://schemas.microsoft.com/office/drawing/2014/main" id="{1980CE0A-4CFC-468C-B104-5D0DEBFEC79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l="6625" r="9659" b="11565"/>
          <a:stretch>
            <a:fillRect/>
          </a:stretch>
        </p:blipFill>
        <p:spPr bwMode="auto">
          <a:xfrm>
            <a:off x="349931" y="294504"/>
            <a:ext cx="3081077" cy="24399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53" name="Picture 9">
            <a:extLst>
              <a:ext uri="{FF2B5EF4-FFF2-40B4-BE49-F238E27FC236}">
                <a16:creationId xmlns:a16="http://schemas.microsoft.com/office/drawing/2014/main" id="{191064C7-4A9B-4CFC-8200-69FC21FCF95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32982" y="2578741"/>
            <a:ext cx="3154513" cy="2740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156" name="Picture 12">
            <a:extLst>
              <a:ext uri="{FF2B5EF4-FFF2-40B4-BE49-F238E27FC236}">
                <a16:creationId xmlns:a16="http://schemas.microsoft.com/office/drawing/2014/main" id="{BE0C32B3-D4E0-4A5F-ADE2-D6680C50BED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t="32474" r="10597"/>
          <a:stretch>
            <a:fillRect/>
          </a:stretch>
        </p:blipFill>
        <p:spPr bwMode="auto">
          <a:xfrm>
            <a:off x="3703485" y="464484"/>
            <a:ext cx="3038475" cy="17065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Smiley Face 1">
            <a:extLst>
              <a:ext uri="{FF2B5EF4-FFF2-40B4-BE49-F238E27FC236}">
                <a16:creationId xmlns:a16="http://schemas.microsoft.com/office/drawing/2014/main" id="{CAEC28EE-F329-4096-A6A4-8C9A4DB93C20}"/>
              </a:ext>
            </a:extLst>
          </p:cNvPr>
          <p:cNvSpPr/>
          <p:nvPr/>
        </p:nvSpPr>
        <p:spPr>
          <a:xfrm>
            <a:off x="4693920" y="2734492"/>
            <a:ext cx="322820" cy="41801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miley Face 13">
            <a:extLst>
              <a:ext uri="{FF2B5EF4-FFF2-40B4-BE49-F238E27FC236}">
                <a16:creationId xmlns:a16="http://schemas.microsoft.com/office/drawing/2014/main" id="{C66037C2-02E7-456E-B391-0C44029C33A2}"/>
              </a:ext>
            </a:extLst>
          </p:cNvPr>
          <p:cNvSpPr/>
          <p:nvPr/>
        </p:nvSpPr>
        <p:spPr>
          <a:xfrm>
            <a:off x="5148828" y="3294586"/>
            <a:ext cx="322820" cy="41801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miley Face 14">
            <a:extLst>
              <a:ext uri="{FF2B5EF4-FFF2-40B4-BE49-F238E27FC236}">
                <a16:creationId xmlns:a16="http://schemas.microsoft.com/office/drawing/2014/main" id="{5E16C60E-E370-4ED0-A95A-FC7A8A10F0F1}"/>
              </a:ext>
            </a:extLst>
          </p:cNvPr>
          <p:cNvSpPr/>
          <p:nvPr/>
        </p:nvSpPr>
        <p:spPr>
          <a:xfrm>
            <a:off x="6604161" y="3122533"/>
            <a:ext cx="322820" cy="41801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23044B20-789D-4A6D-92C5-24D42FA07C59}"/>
              </a:ext>
            </a:extLst>
          </p:cNvPr>
          <p:cNvGrpSpPr/>
          <p:nvPr/>
        </p:nvGrpSpPr>
        <p:grpSpPr>
          <a:xfrm>
            <a:off x="7059068" y="1056562"/>
            <a:ext cx="2842577" cy="3794112"/>
            <a:chOff x="7059068" y="1056562"/>
            <a:chExt cx="2842577" cy="3794112"/>
          </a:xfrm>
        </p:grpSpPr>
        <p:pic>
          <p:nvPicPr>
            <p:cNvPr id="6154" name="Picture 10">
              <a:extLst>
                <a:ext uri="{FF2B5EF4-FFF2-40B4-BE49-F238E27FC236}">
                  <a16:creationId xmlns:a16="http://schemas.microsoft.com/office/drawing/2014/main" id="{4A0C42AA-2740-45D1-B6C8-86CCF62DDF37}"/>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r="5486" b="13448"/>
            <a:stretch>
              <a:fillRect/>
            </a:stretch>
          </p:blipFill>
          <p:spPr bwMode="auto">
            <a:xfrm>
              <a:off x="7059068" y="1056562"/>
              <a:ext cx="2842577" cy="37941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6" name="Smiley Face 15">
              <a:extLst>
                <a:ext uri="{FF2B5EF4-FFF2-40B4-BE49-F238E27FC236}">
                  <a16:creationId xmlns:a16="http://schemas.microsoft.com/office/drawing/2014/main" id="{39C9ACFB-AC94-4BEA-91A5-A53813BE478D}"/>
                </a:ext>
              </a:extLst>
            </p:cNvPr>
            <p:cNvSpPr/>
            <p:nvPr/>
          </p:nvSpPr>
          <p:spPr>
            <a:xfrm>
              <a:off x="9239726" y="3097648"/>
              <a:ext cx="347426" cy="49222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miley Face 16">
              <a:extLst>
                <a:ext uri="{FF2B5EF4-FFF2-40B4-BE49-F238E27FC236}">
                  <a16:creationId xmlns:a16="http://schemas.microsoft.com/office/drawing/2014/main" id="{452A7065-1199-4937-85D6-A9D7D00CC504}"/>
                </a:ext>
              </a:extLst>
            </p:cNvPr>
            <p:cNvSpPr/>
            <p:nvPr/>
          </p:nvSpPr>
          <p:spPr>
            <a:xfrm>
              <a:off x="7613584" y="3589869"/>
              <a:ext cx="252578" cy="343529"/>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miley Face 17">
              <a:extLst>
                <a:ext uri="{FF2B5EF4-FFF2-40B4-BE49-F238E27FC236}">
                  <a16:creationId xmlns:a16="http://schemas.microsoft.com/office/drawing/2014/main" id="{FEFCD43E-3487-4C73-A096-BC2B05402A41}"/>
                </a:ext>
              </a:extLst>
            </p:cNvPr>
            <p:cNvSpPr/>
            <p:nvPr/>
          </p:nvSpPr>
          <p:spPr>
            <a:xfrm>
              <a:off x="7237912" y="4094535"/>
              <a:ext cx="266960" cy="36796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 name="Group 2">
            <a:extLst>
              <a:ext uri="{FF2B5EF4-FFF2-40B4-BE49-F238E27FC236}">
                <a16:creationId xmlns:a16="http://schemas.microsoft.com/office/drawing/2014/main" id="{D91C454C-B4AA-4ABB-B9E9-17D6D635846D}"/>
              </a:ext>
            </a:extLst>
          </p:cNvPr>
          <p:cNvGrpSpPr/>
          <p:nvPr/>
        </p:nvGrpSpPr>
        <p:grpSpPr>
          <a:xfrm>
            <a:off x="10120843" y="295940"/>
            <a:ext cx="1924455" cy="2146815"/>
            <a:chOff x="10120843" y="295940"/>
            <a:chExt cx="1924455" cy="2146815"/>
          </a:xfrm>
        </p:grpSpPr>
        <p:pic>
          <p:nvPicPr>
            <p:cNvPr id="6155" name="Picture 11">
              <a:extLst>
                <a:ext uri="{FF2B5EF4-FFF2-40B4-BE49-F238E27FC236}">
                  <a16:creationId xmlns:a16="http://schemas.microsoft.com/office/drawing/2014/main" id="{C4C4F6BA-DCB2-4A9D-A6F5-F3436B6E7D3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120843" y="295940"/>
              <a:ext cx="1924455" cy="214681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9" name="Smiley Face 18">
              <a:extLst>
                <a:ext uri="{FF2B5EF4-FFF2-40B4-BE49-F238E27FC236}">
                  <a16:creationId xmlns:a16="http://schemas.microsoft.com/office/drawing/2014/main" id="{50670FE2-D618-466C-B19A-6F058A4CEFC0}"/>
                </a:ext>
              </a:extLst>
            </p:cNvPr>
            <p:cNvSpPr/>
            <p:nvPr/>
          </p:nvSpPr>
          <p:spPr>
            <a:xfrm>
              <a:off x="10855119" y="644434"/>
              <a:ext cx="291351" cy="32055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Picture 7">
            <a:extLst>
              <a:ext uri="{FF2B5EF4-FFF2-40B4-BE49-F238E27FC236}">
                <a16:creationId xmlns:a16="http://schemas.microsoft.com/office/drawing/2014/main" id="{3DF3661E-6F50-40E9-90A1-AE3E706421C3}"/>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91344" y="3196045"/>
            <a:ext cx="2958679" cy="1796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050243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477" y="1450777"/>
            <a:ext cx="3102490" cy="2624834"/>
          </a:xfrm>
        </p:spPr>
        <p:txBody>
          <a:bodyPr>
            <a:normAutofit fontScale="90000"/>
          </a:bodyPr>
          <a:lstStyle/>
          <a:p>
            <a:pPr algn="ctr"/>
            <a:r>
              <a:rPr lang="en-GB" sz="5400" b="1" dirty="0">
                <a:solidFill>
                  <a:srgbClr val="0070C0"/>
                </a:solidFill>
                <a:latin typeface="+mn-lt"/>
              </a:rPr>
              <a:t>We are a NUT FREE School</a:t>
            </a:r>
          </a:p>
        </p:txBody>
      </p:sp>
      <p:sp>
        <p:nvSpPr>
          <p:cNvPr id="3" name="Content Placeholder 2"/>
          <p:cNvSpPr>
            <a:spLocks noGrp="1"/>
          </p:cNvSpPr>
          <p:nvPr>
            <p:ph idx="1"/>
          </p:nvPr>
        </p:nvSpPr>
        <p:spPr>
          <a:xfrm>
            <a:off x="3779920" y="1090010"/>
            <a:ext cx="7619600" cy="5033394"/>
          </a:xfrm>
        </p:spPr>
        <p:txBody>
          <a:bodyPr>
            <a:normAutofit/>
          </a:bodyPr>
          <a:lstStyle/>
          <a:p>
            <a:pPr marL="0" indent="0" algn="ctr">
              <a:buNone/>
            </a:pPr>
            <a:r>
              <a:rPr lang="en-GB" dirty="0"/>
              <a:t>Palfrey Infant School is a </a:t>
            </a:r>
            <a:r>
              <a:rPr lang="en-GB" b="1" dirty="0"/>
              <a:t>NUT FREE </a:t>
            </a:r>
            <a:r>
              <a:rPr lang="en-GB" dirty="0"/>
              <a:t>school. </a:t>
            </a:r>
          </a:p>
          <a:p>
            <a:pPr marL="0" indent="0" algn="ctr">
              <a:buNone/>
            </a:pPr>
            <a:endParaRPr lang="en-GB" dirty="0"/>
          </a:p>
          <a:p>
            <a:pPr marL="0" indent="0">
              <a:buNone/>
            </a:pPr>
            <a:r>
              <a:rPr lang="en-GB" dirty="0"/>
              <a:t>We aim to protect children who have allergies to nuts yet also help them, as they grow up, to take responsibility as to what foods they can eat and to be aware of where they may be put at risk.</a:t>
            </a:r>
          </a:p>
          <a:p>
            <a:pPr marL="0" indent="0">
              <a:buNone/>
            </a:pPr>
            <a:endParaRPr lang="en-GB" dirty="0"/>
          </a:p>
          <a:p>
            <a:pPr marL="0" indent="0">
              <a:buNone/>
            </a:pPr>
            <a:r>
              <a:rPr lang="en-GB" dirty="0"/>
              <a:t>Please refrain from bringing in any types of </a:t>
            </a:r>
            <a:r>
              <a:rPr lang="en-GB" b="1" dirty="0"/>
              <a:t>NUTS</a:t>
            </a:r>
            <a:r>
              <a:rPr lang="en-GB" dirty="0"/>
              <a:t> as some of our children and staff have NUT allergies.</a:t>
            </a:r>
          </a:p>
          <a:p>
            <a:pPr marL="0" indent="0">
              <a:buNone/>
            </a:pPr>
            <a:endParaRPr lang="en-GB" dirty="0"/>
          </a:p>
          <a:p>
            <a:pPr marL="0" indent="0">
              <a:buNone/>
            </a:pPr>
            <a:r>
              <a:rPr lang="en-GB" dirty="0"/>
              <a:t>If you have any issues please speak to our office staff.</a:t>
            </a:r>
          </a:p>
          <a:p>
            <a:pPr marL="0" indent="0">
              <a:buNone/>
            </a:pPr>
            <a:endParaRPr lang="en-GB" dirty="0"/>
          </a:p>
        </p:txBody>
      </p:sp>
      <p:pic>
        <p:nvPicPr>
          <p:cNvPr id="8194" name="Picture 2" descr="Nut free stamp — Stock Photo © pepj #31396383">
            <a:extLst>
              <a:ext uri="{FF2B5EF4-FFF2-40B4-BE49-F238E27FC236}">
                <a16:creationId xmlns:a16="http://schemas.microsoft.com/office/drawing/2014/main" id="{684746EA-C7EF-488E-B95B-B6F4BC174DA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10657" y="199455"/>
            <a:ext cx="1666737" cy="152484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CE722F5-444A-40B8-BEC1-A81E141225DE}"/>
              </a:ext>
            </a:extLst>
          </p:cNvPr>
          <p:cNvPicPr>
            <a:picLocks noChangeAspect="1"/>
          </p:cNvPicPr>
          <p:nvPr/>
        </p:nvPicPr>
        <p:blipFill>
          <a:blip r:embed="rId3"/>
          <a:stretch>
            <a:fillRect/>
          </a:stretch>
        </p:blipFill>
        <p:spPr>
          <a:xfrm>
            <a:off x="487637" y="4919500"/>
            <a:ext cx="975445" cy="975445"/>
          </a:xfrm>
          <a:prstGeom prst="rect">
            <a:avLst/>
          </a:prstGeom>
        </p:spPr>
      </p:pic>
      <p:pic>
        <p:nvPicPr>
          <p:cNvPr id="5" name="Picture 4">
            <a:extLst>
              <a:ext uri="{FF2B5EF4-FFF2-40B4-BE49-F238E27FC236}">
                <a16:creationId xmlns:a16="http://schemas.microsoft.com/office/drawing/2014/main" id="{FEA0543A-E063-44B5-80D8-4364939123CA}"/>
              </a:ext>
            </a:extLst>
          </p:cNvPr>
          <p:cNvPicPr>
            <a:picLocks noChangeAspect="1"/>
          </p:cNvPicPr>
          <p:nvPr/>
        </p:nvPicPr>
        <p:blipFill>
          <a:blip r:embed="rId4"/>
          <a:stretch>
            <a:fillRect/>
          </a:stretch>
        </p:blipFill>
        <p:spPr>
          <a:xfrm>
            <a:off x="1632345" y="5065816"/>
            <a:ext cx="1377815" cy="682811"/>
          </a:xfrm>
          <a:prstGeom prst="rect">
            <a:avLst/>
          </a:prstGeom>
        </p:spPr>
      </p:pic>
    </p:spTree>
    <p:extLst>
      <p:ext uri="{BB962C8B-B14F-4D97-AF65-F5344CB8AC3E}">
        <p14:creationId xmlns:p14="http://schemas.microsoft.com/office/powerpoint/2010/main" val="3933441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A4B0138-6628-4AC8-ACDA-7E599FDB18C0}"/>
              </a:ext>
            </a:extLst>
          </p:cNvPr>
          <p:cNvSpPr>
            <a:spLocks noGrp="1"/>
          </p:cNvSpPr>
          <p:nvPr>
            <p:ph type="title"/>
          </p:nvPr>
        </p:nvSpPr>
        <p:spPr>
          <a:xfrm>
            <a:off x="252413" y="1123950"/>
            <a:ext cx="2947987" cy="4600575"/>
          </a:xfrm>
        </p:spPr>
        <p:txBody>
          <a:bodyPr>
            <a:normAutofit/>
          </a:bodyPr>
          <a:lstStyle/>
          <a:p>
            <a:r>
              <a:rPr lang="en-GB" b="1" dirty="0">
                <a:solidFill>
                  <a:srgbClr val="0070C0"/>
                </a:solidFill>
              </a:rPr>
              <a:t>Walsall School Games </a:t>
            </a:r>
            <a:br>
              <a:rPr lang="en-GB" b="1" dirty="0">
                <a:solidFill>
                  <a:srgbClr val="0070C0"/>
                </a:solidFill>
              </a:rPr>
            </a:br>
            <a:r>
              <a:rPr lang="en-GB" b="1" dirty="0">
                <a:solidFill>
                  <a:srgbClr val="0070C0"/>
                </a:solidFill>
              </a:rPr>
              <a:t>Inclusion Festival 2025</a:t>
            </a:r>
            <a:br>
              <a:rPr lang="en-GB" b="1" dirty="0">
                <a:solidFill>
                  <a:srgbClr val="0070C0"/>
                </a:solidFill>
              </a:rPr>
            </a:br>
            <a:br>
              <a:rPr lang="en-GB" b="1" dirty="0">
                <a:solidFill>
                  <a:srgbClr val="0070C0"/>
                </a:solidFill>
              </a:rPr>
            </a:br>
            <a:endParaRPr lang="en-GB" b="1" dirty="0">
              <a:solidFill>
                <a:srgbClr val="0070C0"/>
              </a:solidFill>
            </a:endParaRPr>
          </a:p>
        </p:txBody>
      </p:sp>
      <p:sp>
        <p:nvSpPr>
          <p:cNvPr id="5" name="Rectangle 4">
            <a:extLst>
              <a:ext uri="{FF2B5EF4-FFF2-40B4-BE49-F238E27FC236}">
                <a16:creationId xmlns:a16="http://schemas.microsoft.com/office/drawing/2014/main" id="{B710FFAE-7113-4C9E-B92D-5F43031E418D}"/>
              </a:ext>
            </a:extLst>
          </p:cNvPr>
          <p:cNvSpPr/>
          <p:nvPr/>
        </p:nvSpPr>
        <p:spPr>
          <a:xfrm>
            <a:off x="4423955" y="2227967"/>
            <a:ext cx="6096000" cy="1477328"/>
          </a:xfrm>
          <a:prstGeom prst="rect">
            <a:avLst/>
          </a:prstGeom>
        </p:spPr>
        <p:txBody>
          <a:bodyPr>
            <a:spAutoFit/>
          </a:bodyPr>
          <a:lstStyle/>
          <a:p>
            <a:pPr marL="285750" indent="-285750">
              <a:buFont typeface="Arial" panose="020B0604020202020204" pitchFamily="34" charset="0"/>
              <a:buChar char="•"/>
            </a:pPr>
            <a:r>
              <a:rPr lang="en-GB" dirty="0"/>
              <a:t>On Thursday 26th June, another group of students from year 2 visited the University of Wolverhampton to take part in the final of the Walsall school games inclusion festival. </a:t>
            </a:r>
          </a:p>
          <a:p>
            <a:pPr marL="285750" indent="-285750">
              <a:buFont typeface="Arial" panose="020B0604020202020204" pitchFamily="34" charset="0"/>
              <a:buChar char="•"/>
            </a:pPr>
            <a:r>
              <a:rPr lang="en-GB" dirty="0"/>
              <a:t>They had the opportunity to take part in a variety of exciting activities and try new sports! </a:t>
            </a:r>
          </a:p>
        </p:txBody>
      </p:sp>
      <p:pic>
        <p:nvPicPr>
          <p:cNvPr id="7170" name="Picture 2" descr="IMG_1132">
            <a:extLst>
              <a:ext uri="{FF2B5EF4-FFF2-40B4-BE49-F238E27FC236}">
                <a16:creationId xmlns:a16="http://schemas.microsoft.com/office/drawing/2014/main" id="{E1E2AC32-A28C-4A88-96C0-FC919CB9770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3924439" y="4615498"/>
            <a:ext cx="2065338" cy="14906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1" name="Picture 3" descr="IMG_1131">
            <a:extLst>
              <a:ext uri="{FF2B5EF4-FFF2-40B4-BE49-F238E27FC236}">
                <a16:creationId xmlns:a16="http://schemas.microsoft.com/office/drawing/2014/main" id="{63DBACCE-E6E6-4624-BBCF-DC50C32FE5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27477"/>
          <a:stretch>
            <a:fillRect/>
          </a:stretch>
        </p:blipFill>
        <p:spPr bwMode="auto">
          <a:xfrm rot="5400000">
            <a:off x="6464958" y="4352767"/>
            <a:ext cx="2065338" cy="20161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2" name="Picture 4" descr="IMG_1127">
            <a:extLst>
              <a:ext uri="{FF2B5EF4-FFF2-40B4-BE49-F238E27FC236}">
                <a16:creationId xmlns:a16="http://schemas.microsoft.com/office/drawing/2014/main" id="{1E24CEDE-1FCC-405C-A063-7BA9CFE47FD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l="29617" t="27969" r="30875" b="44751"/>
          <a:stretch>
            <a:fillRect/>
          </a:stretch>
        </p:blipFill>
        <p:spPr bwMode="auto">
          <a:xfrm rot="5400000">
            <a:off x="9266827" y="4588510"/>
            <a:ext cx="2063750" cy="15430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Smiley Face 6">
            <a:extLst>
              <a:ext uri="{FF2B5EF4-FFF2-40B4-BE49-F238E27FC236}">
                <a16:creationId xmlns:a16="http://schemas.microsoft.com/office/drawing/2014/main" id="{0AB07B59-4F16-408B-8EBB-EF1D22136D03}"/>
              </a:ext>
            </a:extLst>
          </p:cNvPr>
          <p:cNvSpPr/>
          <p:nvPr/>
        </p:nvSpPr>
        <p:spPr>
          <a:xfrm>
            <a:off x="4723061" y="4959531"/>
            <a:ext cx="284367" cy="230777"/>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miley Face 16">
            <a:extLst>
              <a:ext uri="{FF2B5EF4-FFF2-40B4-BE49-F238E27FC236}">
                <a16:creationId xmlns:a16="http://schemas.microsoft.com/office/drawing/2014/main" id="{6D7BC72D-ACB9-4380-89AB-025F6DB61A07}"/>
              </a:ext>
            </a:extLst>
          </p:cNvPr>
          <p:cNvSpPr/>
          <p:nvPr/>
        </p:nvSpPr>
        <p:spPr>
          <a:xfrm>
            <a:off x="4281771" y="4711336"/>
            <a:ext cx="284367" cy="230777"/>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miley Face 17">
            <a:extLst>
              <a:ext uri="{FF2B5EF4-FFF2-40B4-BE49-F238E27FC236}">
                <a16:creationId xmlns:a16="http://schemas.microsoft.com/office/drawing/2014/main" id="{258E842A-0826-432A-83CC-CFD3B6C078E2}"/>
              </a:ext>
            </a:extLst>
          </p:cNvPr>
          <p:cNvSpPr/>
          <p:nvPr/>
        </p:nvSpPr>
        <p:spPr>
          <a:xfrm>
            <a:off x="4281771" y="4288971"/>
            <a:ext cx="284367" cy="230777"/>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miley Face 18">
            <a:extLst>
              <a:ext uri="{FF2B5EF4-FFF2-40B4-BE49-F238E27FC236}">
                <a16:creationId xmlns:a16="http://schemas.microsoft.com/office/drawing/2014/main" id="{1E07F552-9A7B-4FA4-883A-96345C79381F}"/>
              </a:ext>
            </a:extLst>
          </p:cNvPr>
          <p:cNvSpPr/>
          <p:nvPr/>
        </p:nvSpPr>
        <p:spPr>
          <a:xfrm>
            <a:off x="5527421" y="4741817"/>
            <a:ext cx="175019" cy="230777"/>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Smiley Face 19">
            <a:extLst>
              <a:ext uri="{FF2B5EF4-FFF2-40B4-BE49-F238E27FC236}">
                <a16:creationId xmlns:a16="http://schemas.microsoft.com/office/drawing/2014/main" id="{66960E32-0FA9-47C8-81C0-55EDCBDDA6B1}"/>
              </a:ext>
            </a:extLst>
          </p:cNvPr>
          <p:cNvSpPr/>
          <p:nvPr/>
        </p:nvSpPr>
        <p:spPr>
          <a:xfrm>
            <a:off x="7183233" y="4519748"/>
            <a:ext cx="201636" cy="200296"/>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Smiley Face 20">
            <a:extLst>
              <a:ext uri="{FF2B5EF4-FFF2-40B4-BE49-F238E27FC236}">
                <a16:creationId xmlns:a16="http://schemas.microsoft.com/office/drawing/2014/main" id="{9796024C-7544-47F9-A976-FEAA8479D42B}"/>
              </a:ext>
            </a:extLst>
          </p:cNvPr>
          <p:cNvSpPr/>
          <p:nvPr/>
        </p:nvSpPr>
        <p:spPr>
          <a:xfrm>
            <a:off x="8171994" y="4404359"/>
            <a:ext cx="135984" cy="200297"/>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4" name="Picture 6">
            <a:extLst>
              <a:ext uri="{FF2B5EF4-FFF2-40B4-BE49-F238E27FC236}">
                <a16:creationId xmlns:a16="http://schemas.microsoft.com/office/drawing/2014/main" id="{2F0F1904-E1C8-41DC-AA83-4696AC87A5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43907" y="80312"/>
            <a:ext cx="1516276" cy="19204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6" name="Picture 8" descr="Bunting Clip Art - ClipArt Best">
            <a:extLst>
              <a:ext uri="{FF2B5EF4-FFF2-40B4-BE49-F238E27FC236}">
                <a16:creationId xmlns:a16="http://schemas.microsoft.com/office/drawing/2014/main" id="{274FFE02-D18C-487E-A431-B33789060A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92528"/>
            <a:ext cx="5153161" cy="209330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C26D5298-A49E-4A29-807A-A3ACCC90FB48}"/>
              </a:ext>
            </a:extLst>
          </p:cNvPr>
          <p:cNvPicPr>
            <a:picLocks noChangeAspect="1"/>
          </p:cNvPicPr>
          <p:nvPr/>
        </p:nvPicPr>
        <p:blipFill>
          <a:blip r:embed="rId7"/>
          <a:stretch>
            <a:fillRect/>
          </a:stretch>
        </p:blipFill>
        <p:spPr>
          <a:xfrm>
            <a:off x="362212" y="4988649"/>
            <a:ext cx="970200" cy="974176"/>
          </a:xfrm>
          <a:prstGeom prst="rect">
            <a:avLst/>
          </a:prstGeom>
        </p:spPr>
      </p:pic>
      <p:pic>
        <p:nvPicPr>
          <p:cNvPr id="8" name="Picture 7">
            <a:extLst>
              <a:ext uri="{FF2B5EF4-FFF2-40B4-BE49-F238E27FC236}">
                <a16:creationId xmlns:a16="http://schemas.microsoft.com/office/drawing/2014/main" id="{2A9AE601-2A20-45A5-B1EB-EE34909C95AD}"/>
              </a:ext>
            </a:extLst>
          </p:cNvPr>
          <p:cNvPicPr>
            <a:picLocks noChangeAspect="1"/>
          </p:cNvPicPr>
          <p:nvPr/>
        </p:nvPicPr>
        <p:blipFill>
          <a:blip r:embed="rId8"/>
          <a:stretch>
            <a:fillRect/>
          </a:stretch>
        </p:blipFill>
        <p:spPr>
          <a:xfrm>
            <a:off x="1612332" y="5134331"/>
            <a:ext cx="1377815" cy="682811"/>
          </a:xfrm>
          <a:prstGeom prst="rect">
            <a:avLst/>
          </a:prstGeom>
        </p:spPr>
      </p:pic>
    </p:spTree>
    <p:extLst>
      <p:ext uri="{BB962C8B-B14F-4D97-AF65-F5344CB8AC3E}">
        <p14:creationId xmlns:p14="http://schemas.microsoft.com/office/powerpoint/2010/main" val="3655902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05E1D-1918-4FEC-A627-64817A0193B8}"/>
              </a:ext>
            </a:extLst>
          </p:cNvPr>
          <p:cNvSpPr>
            <a:spLocks noGrp="1"/>
          </p:cNvSpPr>
          <p:nvPr>
            <p:ph type="title"/>
          </p:nvPr>
        </p:nvSpPr>
        <p:spPr>
          <a:xfrm>
            <a:off x="193766" y="1723663"/>
            <a:ext cx="2566851" cy="3100252"/>
          </a:xfrm>
        </p:spPr>
        <p:txBody>
          <a:bodyPr>
            <a:normAutofit/>
          </a:bodyPr>
          <a:lstStyle/>
          <a:p>
            <a:r>
              <a:rPr lang="en-GB" b="1" dirty="0">
                <a:solidFill>
                  <a:srgbClr val="0070C0"/>
                </a:solidFill>
              </a:rPr>
              <a:t>Nursery and Reception Stay and Play sessions.</a:t>
            </a:r>
          </a:p>
        </p:txBody>
      </p:sp>
      <p:pic>
        <p:nvPicPr>
          <p:cNvPr id="6" name="Content Placeholder 5">
            <a:extLst>
              <a:ext uri="{FF2B5EF4-FFF2-40B4-BE49-F238E27FC236}">
                <a16:creationId xmlns:a16="http://schemas.microsoft.com/office/drawing/2014/main" id="{66798ADE-7CEB-4E1D-80A5-FE78E65A34E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66863" y="439659"/>
            <a:ext cx="6311900" cy="608714"/>
          </a:xfrm>
        </p:spPr>
      </p:pic>
      <p:sp>
        <p:nvSpPr>
          <p:cNvPr id="7" name="Rectangle 6">
            <a:extLst>
              <a:ext uri="{FF2B5EF4-FFF2-40B4-BE49-F238E27FC236}">
                <a16:creationId xmlns:a16="http://schemas.microsoft.com/office/drawing/2014/main" id="{DA385962-BDB2-4C44-BFE7-1C7E6AAF0844}"/>
              </a:ext>
            </a:extLst>
          </p:cNvPr>
          <p:cNvSpPr/>
          <p:nvPr/>
        </p:nvSpPr>
        <p:spPr>
          <a:xfrm>
            <a:off x="4466863" y="1207366"/>
            <a:ext cx="6096000" cy="1200329"/>
          </a:xfrm>
          <a:prstGeom prst="rect">
            <a:avLst/>
          </a:prstGeom>
        </p:spPr>
        <p:txBody>
          <a:bodyPr>
            <a:spAutoFit/>
          </a:bodyPr>
          <a:lstStyle/>
          <a:p>
            <a:r>
              <a:rPr lang="en-GB" dirty="0"/>
              <a:t>Reception will be inviting parents to work with their child in class, focusing on reading, writing and maths. The final session will be on Tuesday 1st July 2025 at 2-3pm</a:t>
            </a:r>
          </a:p>
          <a:p>
            <a:endParaRPr lang="en-GB" dirty="0"/>
          </a:p>
        </p:txBody>
      </p:sp>
      <p:pic>
        <p:nvPicPr>
          <p:cNvPr id="9" name="Picture 8">
            <a:extLst>
              <a:ext uri="{FF2B5EF4-FFF2-40B4-BE49-F238E27FC236}">
                <a16:creationId xmlns:a16="http://schemas.microsoft.com/office/drawing/2014/main" id="{09896D2B-8459-41FC-90BB-5929C7A467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6202" y="2146212"/>
            <a:ext cx="1847619" cy="1485714"/>
          </a:xfrm>
          <a:prstGeom prst="rect">
            <a:avLst/>
          </a:prstGeom>
        </p:spPr>
      </p:pic>
      <p:pic>
        <p:nvPicPr>
          <p:cNvPr id="11" name="Picture 10">
            <a:extLst>
              <a:ext uri="{FF2B5EF4-FFF2-40B4-BE49-F238E27FC236}">
                <a16:creationId xmlns:a16="http://schemas.microsoft.com/office/drawing/2014/main" id="{2AD77E90-E7D2-4E5B-9872-5C6A342427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6279" y="2146212"/>
            <a:ext cx="2580952" cy="1666667"/>
          </a:xfrm>
          <a:prstGeom prst="rect">
            <a:avLst/>
          </a:prstGeom>
        </p:spPr>
      </p:pic>
      <p:pic>
        <p:nvPicPr>
          <p:cNvPr id="13" name="Picture 12">
            <a:extLst>
              <a:ext uri="{FF2B5EF4-FFF2-40B4-BE49-F238E27FC236}">
                <a16:creationId xmlns:a16="http://schemas.microsoft.com/office/drawing/2014/main" id="{B0358B30-2467-4AF3-9ABB-F1610A93B4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39483" y="1807530"/>
            <a:ext cx="1047619" cy="1990476"/>
          </a:xfrm>
          <a:prstGeom prst="rect">
            <a:avLst/>
          </a:prstGeom>
        </p:spPr>
      </p:pic>
      <p:pic>
        <p:nvPicPr>
          <p:cNvPr id="17" name="Picture 16">
            <a:extLst>
              <a:ext uri="{FF2B5EF4-FFF2-40B4-BE49-F238E27FC236}">
                <a16:creationId xmlns:a16="http://schemas.microsoft.com/office/drawing/2014/main" id="{789C653C-268A-427F-97E6-AD7A443031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66863" y="4123154"/>
            <a:ext cx="6409524" cy="628571"/>
          </a:xfrm>
          <a:prstGeom prst="rect">
            <a:avLst/>
          </a:prstGeom>
        </p:spPr>
      </p:pic>
      <p:sp>
        <p:nvSpPr>
          <p:cNvPr id="18" name="Rectangle 17">
            <a:extLst>
              <a:ext uri="{FF2B5EF4-FFF2-40B4-BE49-F238E27FC236}">
                <a16:creationId xmlns:a16="http://schemas.microsoft.com/office/drawing/2014/main" id="{6B212BDE-F3B7-4520-93DD-E91CBDF8B8EF}"/>
              </a:ext>
            </a:extLst>
          </p:cNvPr>
          <p:cNvSpPr/>
          <p:nvPr/>
        </p:nvSpPr>
        <p:spPr>
          <a:xfrm>
            <a:off x="4591102" y="4729765"/>
            <a:ext cx="6096000" cy="2109424"/>
          </a:xfrm>
          <a:prstGeom prst="rect">
            <a:avLst/>
          </a:prstGeom>
        </p:spPr>
        <p:txBody>
          <a:bodyPr>
            <a:spAutoFit/>
          </a:bodyPr>
          <a:lstStyle/>
          <a:p>
            <a:pPr>
              <a:lnSpc>
                <a:spcPct val="119000"/>
              </a:lnSpc>
              <a:spcAft>
                <a:spcPts val="600"/>
              </a:spcAft>
            </a:pPr>
            <a:r>
              <a:rPr lang="en-GB" sz="1400" kern="1400" dirty="0">
                <a:solidFill>
                  <a:srgbClr val="000000"/>
                </a:solidFill>
                <a:latin typeface="Arial" panose="020B0604020202020204" pitchFamily="34" charset="0"/>
              </a:rPr>
              <a:t>Please add the following dates to your diaries:</a:t>
            </a:r>
            <a:endParaRPr lang="en-GB" sz="1000" kern="1400" dirty="0">
              <a:solidFill>
                <a:srgbClr val="000000"/>
              </a:solidFill>
              <a:latin typeface="Calibri" panose="020F0502020204030204" pitchFamily="34" charset="0"/>
            </a:endParaRPr>
          </a:p>
          <a:p>
            <a:pPr>
              <a:lnSpc>
                <a:spcPct val="119000"/>
              </a:lnSpc>
              <a:spcAft>
                <a:spcPts val="600"/>
              </a:spcAft>
            </a:pPr>
            <a:r>
              <a:rPr lang="en-GB" sz="1400" kern="1400" dirty="0">
                <a:solidFill>
                  <a:srgbClr val="000000"/>
                </a:solidFill>
                <a:latin typeface="Arial" panose="020B0604020202020204" pitchFamily="34" charset="0"/>
              </a:rPr>
              <a:t> </a:t>
            </a:r>
            <a:endParaRPr lang="en-GB" sz="1000" kern="1400" dirty="0">
              <a:solidFill>
                <a:srgbClr val="000000"/>
              </a:solidFill>
              <a:latin typeface="Calibri" panose="020F0502020204030204" pitchFamily="34" charset="0"/>
            </a:endParaRPr>
          </a:p>
          <a:p>
            <a:pPr marL="359994" indent="-359994">
              <a:lnSpc>
                <a:spcPct val="119000"/>
              </a:lnSpc>
              <a:spcAft>
                <a:spcPts val="600"/>
              </a:spcAft>
            </a:pPr>
            <a:r>
              <a:rPr lang="en-GB" sz="1000" kern="1400" dirty="0">
                <a:solidFill>
                  <a:srgbClr val="000000"/>
                </a:solidFill>
                <a:latin typeface="Symbol" panose="05050102010706020507" pitchFamily="18" charset="2"/>
              </a:rPr>
              <a:t>·</a:t>
            </a:r>
            <a:r>
              <a:rPr lang="en-GB" sz="1000" kern="1400" dirty="0">
                <a:solidFill>
                  <a:srgbClr val="000000"/>
                </a:solidFill>
                <a:latin typeface="Calibri" panose="020F0502020204030204" pitchFamily="34" charset="0"/>
              </a:rPr>
              <a:t> </a:t>
            </a:r>
            <a:r>
              <a:rPr lang="en-GB" sz="1400" b="1" kern="1400" dirty="0">
                <a:solidFill>
                  <a:srgbClr val="000000"/>
                </a:solidFill>
                <a:latin typeface="Arial" panose="020B0604020202020204" pitchFamily="34" charset="0"/>
              </a:rPr>
              <a:t>Wednesday 2nd  July 2025</a:t>
            </a:r>
            <a:r>
              <a:rPr lang="en-GB" sz="1400" kern="1400" dirty="0">
                <a:solidFill>
                  <a:srgbClr val="000000"/>
                </a:solidFill>
                <a:latin typeface="Arial" panose="020B0604020202020204" pitchFamily="34" charset="0"/>
              </a:rPr>
              <a:t>— Transition to Reception Stay and Play (only for reception students starting in September)</a:t>
            </a:r>
            <a:endParaRPr lang="en-GB" sz="1000" kern="1400" dirty="0">
              <a:solidFill>
                <a:srgbClr val="000000"/>
              </a:solidFill>
              <a:latin typeface="Calibri" panose="020F0502020204030204" pitchFamily="34" charset="0"/>
            </a:endParaRPr>
          </a:p>
          <a:p>
            <a:pPr marL="359994" indent="-359994">
              <a:lnSpc>
                <a:spcPct val="119000"/>
              </a:lnSpc>
              <a:spcAft>
                <a:spcPts val="600"/>
              </a:spcAft>
            </a:pPr>
            <a:r>
              <a:rPr lang="en-GB" sz="1000" kern="1400" dirty="0">
                <a:solidFill>
                  <a:srgbClr val="000000"/>
                </a:solidFill>
                <a:latin typeface="Symbol" panose="05050102010706020507" pitchFamily="18" charset="2"/>
              </a:rPr>
              <a:t>·</a:t>
            </a:r>
            <a:r>
              <a:rPr lang="en-GB" sz="1000" kern="1400" dirty="0">
                <a:solidFill>
                  <a:srgbClr val="000000"/>
                </a:solidFill>
                <a:latin typeface="Calibri" panose="020F0502020204030204" pitchFamily="34" charset="0"/>
              </a:rPr>
              <a:t> </a:t>
            </a:r>
            <a:r>
              <a:rPr lang="en-GB" sz="1400" b="1" kern="1400" dirty="0">
                <a:solidFill>
                  <a:srgbClr val="000000"/>
                </a:solidFill>
                <a:latin typeface="Arial" panose="020B0604020202020204" pitchFamily="34" charset="0"/>
              </a:rPr>
              <a:t>Wednesday 16th July 2025</a:t>
            </a:r>
            <a:r>
              <a:rPr lang="en-GB" sz="1400" kern="1400" dirty="0">
                <a:solidFill>
                  <a:srgbClr val="000000"/>
                </a:solidFill>
                <a:latin typeface="Arial" panose="020B0604020202020204" pitchFamily="34" charset="0"/>
              </a:rPr>
              <a:t>—Graduation Picnic! Parents are invited to attend. More details to follow shortly!</a:t>
            </a:r>
            <a:endParaRPr lang="en-GB" sz="1000" kern="1400" dirty="0">
              <a:solidFill>
                <a:srgbClr val="000000"/>
              </a:solidFill>
              <a:latin typeface="Calibri" panose="020F0502020204030204" pitchFamily="34" charset="0"/>
            </a:endParaRPr>
          </a:p>
          <a:p>
            <a:pPr>
              <a:lnSpc>
                <a:spcPct val="119000"/>
              </a:lnSpc>
              <a:spcAft>
                <a:spcPts val="600"/>
              </a:spcAft>
            </a:pPr>
            <a:r>
              <a:rPr lang="en-GB" sz="1000" kern="1400" dirty="0">
                <a:solidFill>
                  <a:srgbClr val="000000"/>
                </a:solidFill>
                <a:latin typeface="Calibri" panose="020F0502020204030204" pitchFamily="34" charset="0"/>
              </a:rPr>
              <a:t> </a:t>
            </a:r>
          </a:p>
        </p:txBody>
      </p:sp>
      <p:pic>
        <p:nvPicPr>
          <p:cNvPr id="19" name="Picture 18">
            <a:extLst>
              <a:ext uri="{FF2B5EF4-FFF2-40B4-BE49-F238E27FC236}">
                <a16:creationId xmlns:a16="http://schemas.microsoft.com/office/drawing/2014/main" id="{4D139934-D637-4206-ABDD-CF09510941B1}"/>
              </a:ext>
            </a:extLst>
          </p:cNvPr>
          <p:cNvPicPr>
            <a:picLocks noChangeAspect="1"/>
          </p:cNvPicPr>
          <p:nvPr/>
        </p:nvPicPr>
        <p:blipFill>
          <a:blip r:embed="rId7"/>
          <a:stretch>
            <a:fillRect/>
          </a:stretch>
        </p:blipFill>
        <p:spPr>
          <a:xfrm>
            <a:off x="10562863" y="4764802"/>
            <a:ext cx="903902" cy="956302"/>
          </a:xfrm>
          <a:prstGeom prst="rect">
            <a:avLst/>
          </a:prstGeom>
        </p:spPr>
      </p:pic>
      <p:pic>
        <p:nvPicPr>
          <p:cNvPr id="20" name="Picture 19">
            <a:extLst>
              <a:ext uri="{FF2B5EF4-FFF2-40B4-BE49-F238E27FC236}">
                <a16:creationId xmlns:a16="http://schemas.microsoft.com/office/drawing/2014/main" id="{B58742C5-B15B-4844-9683-6AB9739C7B72}"/>
              </a:ext>
            </a:extLst>
          </p:cNvPr>
          <p:cNvPicPr>
            <a:picLocks noChangeAspect="1"/>
          </p:cNvPicPr>
          <p:nvPr/>
        </p:nvPicPr>
        <p:blipFill>
          <a:blip r:embed="rId8"/>
          <a:stretch>
            <a:fillRect/>
          </a:stretch>
        </p:blipFill>
        <p:spPr>
          <a:xfrm>
            <a:off x="3811439" y="5650634"/>
            <a:ext cx="838095" cy="828571"/>
          </a:xfrm>
          <a:prstGeom prst="rect">
            <a:avLst/>
          </a:prstGeom>
        </p:spPr>
      </p:pic>
      <p:pic>
        <p:nvPicPr>
          <p:cNvPr id="21" name="Picture 20">
            <a:extLst>
              <a:ext uri="{FF2B5EF4-FFF2-40B4-BE49-F238E27FC236}">
                <a16:creationId xmlns:a16="http://schemas.microsoft.com/office/drawing/2014/main" id="{6CF6068A-24B2-4196-AE34-A74BB3D30A72}"/>
              </a:ext>
            </a:extLst>
          </p:cNvPr>
          <p:cNvPicPr>
            <a:picLocks noChangeAspect="1"/>
          </p:cNvPicPr>
          <p:nvPr/>
        </p:nvPicPr>
        <p:blipFill>
          <a:blip r:embed="rId9"/>
          <a:stretch>
            <a:fillRect/>
          </a:stretch>
        </p:blipFill>
        <p:spPr>
          <a:xfrm>
            <a:off x="3630388" y="5060667"/>
            <a:ext cx="771429" cy="723810"/>
          </a:xfrm>
          <a:prstGeom prst="rect">
            <a:avLst/>
          </a:prstGeom>
        </p:spPr>
      </p:pic>
      <p:pic>
        <p:nvPicPr>
          <p:cNvPr id="10242" name="Picture 2" descr="Bunting Clip Art - ClipArt Best">
            <a:extLst>
              <a:ext uri="{FF2B5EF4-FFF2-40B4-BE49-F238E27FC236}">
                <a16:creationId xmlns:a16="http://schemas.microsoft.com/office/drawing/2014/main" id="{8A92119E-E873-4637-AD5B-2FFAC8D3097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66402"/>
            <a:ext cx="3663995" cy="148837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2D6C8156-F3CD-459E-8E65-506D6828B61D}"/>
              </a:ext>
            </a:extLst>
          </p:cNvPr>
          <p:cNvPicPr>
            <a:picLocks noChangeAspect="1"/>
          </p:cNvPicPr>
          <p:nvPr/>
        </p:nvPicPr>
        <p:blipFill>
          <a:blip r:embed="rId11"/>
          <a:stretch>
            <a:fillRect/>
          </a:stretch>
        </p:blipFill>
        <p:spPr>
          <a:xfrm>
            <a:off x="501746" y="4934849"/>
            <a:ext cx="975445" cy="975445"/>
          </a:xfrm>
          <a:prstGeom prst="rect">
            <a:avLst/>
          </a:prstGeom>
        </p:spPr>
      </p:pic>
      <p:pic>
        <p:nvPicPr>
          <p:cNvPr id="23" name="Picture 22">
            <a:extLst>
              <a:ext uri="{FF2B5EF4-FFF2-40B4-BE49-F238E27FC236}">
                <a16:creationId xmlns:a16="http://schemas.microsoft.com/office/drawing/2014/main" id="{666229F3-0752-4442-B63B-48CC636E5572}"/>
              </a:ext>
            </a:extLst>
          </p:cNvPr>
          <p:cNvPicPr>
            <a:picLocks noChangeAspect="1"/>
          </p:cNvPicPr>
          <p:nvPr/>
        </p:nvPicPr>
        <p:blipFill>
          <a:blip r:embed="rId12"/>
          <a:stretch>
            <a:fillRect/>
          </a:stretch>
        </p:blipFill>
        <p:spPr>
          <a:xfrm>
            <a:off x="1682597" y="5101666"/>
            <a:ext cx="1377815" cy="682811"/>
          </a:xfrm>
          <a:prstGeom prst="rect">
            <a:avLst/>
          </a:prstGeom>
        </p:spPr>
      </p:pic>
    </p:spTree>
    <p:extLst>
      <p:ext uri="{BB962C8B-B14F-4D97-AF65-F5344CB8AC3E}">
        <p14:creationId xmlns:p14="http://schemas.microsoft.com/office/powerpoint/2010/main" val="2068795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27D07-20E1-4914-ADE6-2A640F7EA991}"/>
              </a:ext>
            </a:extLst>
          </p:cNvPr>
          <p:cNvSpPr>
            <a:spLocks noGrp="1"/>
          </p:cNvSpPr>
          <p:nvPr>
            <p:ph type="title"/>
          </p:nvPr>
        </p:nvSpPr>
        <p:spPr>
          <a:xfrm>
            <a:off x="4910470" y="290697"/>
            <a:ext cx="2521688" cy="1325563"/>
          </a:xfrm>
        </p:spPr>
        <p:txBody>
          <a:bodyPr>
            <a:normAutofit/>
          </a:bodyPr>
          <a:lstStyle/>
          <a:p>
            <a:r>
              <a:rPr lang="en-GB" b="1" dirty="0"/>
              <a:t>Key Dates</a:t>
            </a:r>
            <a:endParaRPr lang="en-GB" dirty="0"/>
          </a:p>
        </p:txBody>
      </p:sp>
      <p:sp>
        <p:nvSpPr>
          <p:cNvPr id="3" name="Content Placeholder 2">
            <a:extLst>
              <a:ext uri="{FF2B5EF4-FFF2-40B4-BE49-F238E27FC236}">
                <a16:creationId xmlns:a16="http://schemas.microsoft.com/office/drawing/2014/main" id="{C557AE3C-6D1F-4C5D-A596-F1C8487F25CB}"/>
              </a:ext>
            </a:extLst>
          </p:cNvPr>
          <p:cNvSpPr>
            <a:spLocks noGrp="1"/>
          </p:cNvSpPr>
          <p:nvPr>
            <p:ph idx="1"/>
          </p:nvPr>
        </p:nvSpPr>
        <p:spPr>
          <a:xfrm>
            <a:off x="3587823" y="509451"/>
            <a:ext cx="7988107" cy="6005600"/>
          </a:xfrm>
        </p:spPr>
        <p:txBody>
          <a:bodyPr>
            <a:normAutofit/>
          </a:bodyPr>
          <a:lstStyle/>
          <a:p>
            <a:pPr marL="0" indent="0">
              <a:buNone/>
            </a:pPr>
            <a:r>
              <a:rPr lang="en-GB" b="1" u="sng" dirty="0"/>
              <a:t>July </a:t>
            </a:r>
          </a:p>
          <a:p>
            <a:pPr marL="0" indent="0">
              <a:buNone/>
            </a:pPr>
            <a:r>
              <a:rPr lang="en-GB" dirty="0"/>
              <a:t>2nd July—School Move up Day</a:t>
            </a:r>
          </a:p>
          <a:p>
            <a:pPr marL="0" indent="0">
              <a:buNone/>
            </a:pPr>
            <a:r>
              <a:rPr lang="en-GB" dirty="0"/>
              <a:t>3rd July—Year 1 trip to Walsall Football Club</a:t>
            </a:r>
          </a:p>
          <a:p>
            <a:pPr marL="0" indent="0">
              <a:buNone/>
            </a:pPr>
            <a:r>
              <a:rPr lang="en-GB" dirty="0"/>
              <a:t>4th July—Year 1 trip to Walsall Football Club</a:t>
            </a:r>
          </a:p>
          <a:p>
            <a:pPr marL="0" indent="0">
              <a:buNone/>
            </a:pPr>
            <a:endParaRPr lang="en-GB" dirty="0"/>
          </a:p>
          <a:p>
            <a:pPr marL="0" indent="0">
              <a:buNone/>
            </a:pPr>
            <a:r>
              <a:rPr lang="en-GB" dirty="0"/>
              <a:t>14th July– Attendance Pizza Party </a:t>
            </a:r>
          </a:p>
          <a:p>
            <a:pPr marL="0" indent="0">
              <a:buNone/>
            </a:pPr>
            <a:endParaRPr lang="en-GB" dirty="0"/>
          </a:p>
          <a:p>
            <a:pPr marL="0" indent="0">
              <a:buNone/>
            </a:pPr>
            <a:r>
              <a:rPr lang="en-GB" dirty="0"/>
              <a:t>15th July—School Sports Day</a:t>
            </a:r>
          </a:p>
          <a:p>
            <a:pPr marL="0" indent="0">
              <a:buNone/>
            </a:pPr>
            <a:endParaRPr lang="en-GB" dirty="0"/>
          </a:p>
          <a:p>
            <a:pPr marL="0" indent="0">
              <a:buNone/>
            </a:pPr>
            <a:r>
              <a:rPr lang="en-GB" dirty="0"/>
              <a:t>16th July– Nursery Graduation picnic </a:t>
            </a:r>
          </a:p>
          <a:p>
            <a:pPr marL="0" indent="0">
              <a:buNone/>
            </a:pPr>
            <a:r>
              <a:rPr lang="en-GB" dirty="0"/>
              <a:t>17th July– Teddy Bears Picnic themed lunch </a:t>
            </a:r>
          </a:p>
          <a:p>
            <a:pPr marL="0" indent="0">
              <a:buNone/>
            </a:pPr>
            <a:endParaRPr lang="en-GB" dirty="0"/>
          </a:p>
          <a:p>
            <a:pPr marL="0" indent="0">
              <a:buNone/>
            </a:pPr>
            <a:r>
              <a:rPr lang="en-GB" dirty="0"/>
              <a:t>21st July—Under the sea themed lunch! School closes at 1pm for the Summer Term Holiday</a:t>
            </a:r>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7E70B6DD-BE00-43F9-B333-698CD348870F}"/>
              </a:ext>
            </a:extLst>
          </p:cNvPr>
          <p:cNvSpPr txBox="1"/>
          <p:nvPr/>
        </p:nvSpPr>
        <p:spPr>
          <a:xfrm>
            <a:off x="530837" y="1920129"/>
            <a:ext cx="2142308" cy="830997"/>
          </a:xfrm>
          <a:prstGeom prst="rect">
            <a:avLst/>
          </a:prstGeom>
          <a:noFill/>
        </p:spPr>
        <p:txBody>
          <a:bodyPr wrap="square" rtlCol="0">
            <a:spAutoFit/>
          </a:bodyPr>
          <a:lstStyle/>
          <a:p>
            <a:r>
              <a:rPr lang="en-GB" sz="2400" b="1" u="sng" dirty="0">
                <a:solidFill>
                  <a:srgbClr val="0070C0"/>
                </a:solidFill>
              </a:rPr>
              <a:t>Dates for your Diary</a:t>
            </a:r>
          </a:p>
        </p:txBody>
      </p:sp>
      <p:pic>
        <p:nvPicPr>
          <p:cNvPr id="5" name="Picture 4">
            <a:extLst>
              <a:ext uri="{FF2B5EF4-FFF2-40B4-BE49-F238E27FC236}">
                <a16:creationId xmlns:a16="http://schemas.microsoft.com/office/drawing/2014/main" id="{BCC6CBAB-6BE7-45ED-92F5-431F9C30E2F0}"/>
              </a:ext>
            </a:extLst>
          </p:cNvPr>
          <p:cNvPicPr>
            <a:picLocks noChangeAspect="1"/>
          </p:cNvPicPr>
          <p:nvPr/>
        </p:nvPicPr>
        <p:blipFill>
          <a:blip r:embed="rId3"/>
          <a:stretch>
            <a:fillRect/>
          </a:stretch>
        </p:blipFill>
        <p:spPr>
          <a:xfrm>
            <a:off x="182881" y="3550799"/>
            <a:ext cx="1800000" cy="866667"/>
          </a:xfrm>
          <a:prstGeom prst="rect">
            <a:avLst/>
          </a:prstGeom>
        </p:spPr>
      </p:pic>
      <p:pic>
        <p:nvPicPr>
          <p:cNvPr id="6" name="Picture 5">
            <a:extLst>
              <a:ext uri="{FF2B5EF4-FFF2-40B4-BE49-F238E27FC236}">
                <a16:creationId xmlns:a16="http://schemas.microsoft.com/office/drawing/2014/main" id="{F1E1F4DD-9291-43E6-8F7C-F7E8214D76C4}"/>
              </a:ext>
            </a:extLst>
          </p:cNvPr>
          <p:cNvPicPr>
            <a:picLocks noChangeAspect="1"/>
          </p:cNvPicPr>
          <p:nvPr/>
        </p:nvPicPr>
        <p:blipFill>
          <a:blip r:embed="rId4"/>
          <a:stretch>
            <a:fillRect/>
          </a:stretch>
        </p:blipFill>
        <p:spPr>
          <a:xfrm>
            <a:off x="2283569" y="3550799"/>
            <a:ext cx="828571" cy="809524"/>
          </a:xfrm>
          <a:prstGeom prst="rect">
            <a:avLst/>
          </a:prstGeom>
        </p:spPr>
      </p:pic>
      <p:pic>
        <p:nvPicPr>
          <p:cNvPr id="7" name="Picture 6">
            <a:extLst>
              <a:ext uri="{FF2B5EF4-FFF2-40B4-BE49-F238E27FC236}">
                <a16:creationId xmlns:a16="http://schemas.microsoft.com/office/drawing/2014/main" id="{B0EA4B6E-46A5-42CB-A866-365806997B2F}"/>
              </a:ext>
            </a:extLst>
          </p:cNvPr>
          <p:cNvPicPr>
            <a:picLocks noChangeAspect="1"/>
          </p:cNvPicPr>
          <p:nvPr/>
        </p:nvPicPr>
        <p:blipFill>
          <a:blip r:embed="rId5"/>
          <a:stretch>
            <a:fillRect/>
          </a:stretch>
        </p:blipFill>
        <p:spPr>
          <a:xfrm>
            <a:off x="4063945" y="6077048"/>
            <a:ext cx="990476" cy="780952"/>
          </a:xfrm>
          <a:prstGeom prst="rect">
            <a:avLst/>
          </a:prstGeom>
        </p:spPr>
      </p:pic>
      <p:pic>
        <p:nvPicPr>
          <p:cNvPr id="11" name="Picture 10">
            <a:extLst>
              <a:ext uri="{FF2B5EF4-FFF2-40B4-BE49-F238E27FC236}">
                <a16:creationId xmlns:a16="http://schemas.microsoft.com/office/drawing/2014/main" id="{E8D473EC-F086-4BE1-A673-88FF7FAFFAC1}"/>
              </a:ext>
            </a:extLst>
          </p:cNvPr>
          <p:cNvPicPr>
            <a:picLocks noChangeAspect="1"/>
          </p:cNvPicPr>
          <p:nvPr/>
        </p:nvPicPr>
        <p:blipFill>
          <a:blip r:embed="rId6"/>
          <a:stretch>
            <a:fillRect/>
          </a:stretch>
        </p:blipFill>
        <p:spPr>
          <a:xfrm>
            <a:off x="5245229" y="5968958"/>
            <a:ext cx="926085" cy="889042"/>
          </a:xfrm>
          <a:prstGeom prst="rect">
            <a:avLst/>
          </a:prstGeom>
        </p:spPr>
      </p:pic>
      <p:pic>
        <p:nvPicPr>
          <p:cNvPr id="12" name="Picture 11">
            <a:extLst>
              <a:ext uri="{FF2B5EF4-FFF2-40B4-BE49-F238E27FC236}">
                <a16:creationId xmlns:a16="http://schemas.microsoft.com/office/drawing/2014/main" id="{65987DC6-F9D2-44FD-B6EB-748521E89663}"/>
              </a:ext>
            </a:extLst>
          </p:cNvPr>
          <p:cNvPicPr>
            <a:picLocks noChangeAspect="1"/>
          </p:cNvPicPr>
          <p:nvPr/>
        </p:nvPicPr>
        <p:blipFill>
          <a:blip r:embed="rId7"/>
          <a:stretch>
            <a:fillRect/>
          </a:stretch>
        </p:blipFill>
        <p:spPr>
          <a:xfrm>
            <a:off x="6176528" y="6109063"/>
            <a:ext cx="1067235" cy="748937"/>
          </a:xfrm>
          <a:prstGeom prst="rect">
            <a:avLst/>
          </a:prstGeom>
        </p:spPr>
      </p:pic>
      <p:pic>
        <p:nvPicPr>
          <p:cNvPr id="12292" name="Picture 4" descr="Free Pizza Party Clip Art - ClipArt Best">
            <a:extLst>
              <a:ext uri="{FF2B5EF4-FFF2-40B4-BE49-F238E27FC236}">
                <a16:creationId xmlns:a16="http://schemas.microsoft.com/office/drawing/2014/main" id="{6D5B753F-5933-4F54-882F-68DBCE56141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76434" y="1775343"/>
            <a:ext cx="1579447" cy="125173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BA5102CE-9B33-4B9E-AFA4-AE25E6B8878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51734" y="10899"/>
            <a:ext cx="790476" cy="990476"/>
          </a:xfrm>
          <a:prstGeom prst="rect">
            <a:avLst/>
          </a:prstGeom>
        </p:spPr>
      </p:pic>
      <p:pic>
        <p:nvPicPr>
          <p:cNvPr id="16" name="Picture 15">
            <a:extLst>
              <a:ext uri="{FF2B5EF4-FFF2-40B4-BE49-F238E27FC236}">
                <a16:creationId xmlns:a16="http://schemas.microsoft.com/office/drawing/2014/main" id="{8DE464AA-E6B8-47A2-8F42-06BB129EF97B}"/>
              </a:ext>
            </a:extLst>
          </p:cNvPr>
          <p:cNvPicPr>
            <a:picLocks noChangeAspect="1"/>
          </p:cNvPicPr>
          <p:nvPr/>
        </p:nvPicPr>
        <p:blipFill rotWithShape="1">
          <a:blip r:embed="rId10">
            <a:extLst>
              <a:ext uri="{28A0092B-C50C-407E-A947-70E740481C1C}">
                <a14:useLocalDpi xmlns:a14="http://schemas.microsoft.com/office/drawing/2010/main" val="0"/>
              </a:ext>
            </a:extLst>
          </a:blip>
          <a:srcRect l="63478"/>
          <a:stretch/>
        </p:blipFill>
        <p:spPr>
          <a:xfrm>
            <a:off x="7043637" y="2993027"/>
            <a:ext cx="1023419" cy="1004128"/>
          </a:xfrm>
          <a:prstGeom prst="rect">
            <a:avLst/>
          </a:prstGeom>
        </p:spPr>
      </p:pic>
      <p:pic>
        <p:nvPicPr>
          <p:cNvPr id="17" name="Picture 16">
            <a:extLst>
              <a:ext uri="{FF2B5EF4-FFF2-40B4-BE49-F238E27FC236}">
                <a16:creationId xmlns:a16="http://schemas.microsoft.com/office/drawing/2014/main" id="{6D62EC4E-6E8C-4370-8C65-88F22CE6A5B1}"/>
              </a:ext>
            </a:extLst>
          </p:cNvPr>
          <p:cNvPicPr>
            <a:picLocks noChangeAspect="1"/>
          </p:cNvPicPr>
          <p:nvPr/>
        </p:nvPicPr>
        <p:blipFill>
          <a:blip r:embed="rId11"/>
          <a:stretch>
            <a:fillRect/>
          </a:stretch>
        </p:blipFill>
        <p:spPr>
          <a:xfrm>
            <a:off x="0" y="-64546"/>
            <a:ext cx="3664014" cy="1487553"/>
          </a:xfrm>
          <a:prstGeom prst="rect">
            <a:avLst/>
          </a:prstGeom>
        </p:spPr>
      </p:pic>
      <p:pic>
        <p:nvPicPr>
          <p:cNvPr id="19" name="Picture 18">
            <a:extLst>
              <a:ext uri="{FF2B5EF4-FFF2-40B4-BE49-F238E27FC236}">
                <a16:creationId xmlns:a16="http://schemas.microsoft.com/office/drawing/2014/main" id="{737EA884-84AA-48BB-9575-D0346C1643E7}"/>
              </a:ext>
            </a:extLst>
          </p:cNvPr>
          <p:cNvPicPr>
            <a:picLocks noChangeAspect="1"/>
          </p:cNvPicPr>
          <p:nvPr/>
        </p:nvPicPr>
        <p:blipFill>
          <a:blip r:embed="rId12"/>
          <a:stretch>
            <a:fillRect/>
          </a:stretch>
        </p:blipFill>
        <p:spPr>
          <a:xfrm>
            <a:off x="8313155" y="3918550"/>
            <a:ext cx="1123810" cy="1314286"/>
          </a:xfrm>
          <a:prstGeom prst="rect">
            <a:avLst/>
          </a:prstGeom>
        </p:spPr>
      </p:pic>
      <p:pic>
        <p:nvPicPr>
          <p:cNvPr id="21" name="Picture 20">
            <a:extLst>
              <a:ext uri="{FF2B5EF4-FFF2-40B4-BE49-F238E27FC236}">
                <a16:creationId xmlns:a16="http://schemas.microsoft.com/office/drawing/2014/main" id="{D14B5955-1FFD-4E9D-9B6B-E901B3EEB9FB}"/>
              </a:ext>
            </a:extLst>
          </p:cNvPr>
          <p:cNvPicPr>
            <a:picLocks noChangeAspect="1"/>
          </p:cNvPicPr>
          <p:nvPr/>
        </p:nvPicPr>
        <p:blipFill>
          <a:blip r:embed="rId13"/>
          <a:stretch>
            <a:fillRect/>
          </a:stretch>
        </p:blipFill>
        <p:spPr>
          <a:xfrm>
            <a:off x="9536890" y="3907543"/>
            <a:ext cx="1009524" cy="1304762"/>
          </a:xfrm>
          <a:prstGeom prst="rect">
            <a:avLst/>
          </a:prstGeom>
        </p:spPr>
      </p:pic>
      <p:pic>
        <p:nvPicPr>
          <p:cNvPr id="23" name="Picture 22">
            <a:extLst>
              <a:ext uri="{FF2B5EF4-FFF2-40B4-BE49-F238E27FC236}">
                <a16:creationId xmlns:a16="http://schemas.microsoft.com/office/drawing/2014/main" id="{0738B370-9446-441F-8A55-8EB22887EDF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739418" y="3899502"/>
            <a:ext cx="1028571" cy="1352381"/>
          </a:xfrm>
          <a:prstGeom prst="rect">
            <a:avLst/>
          </a:prstGeom>
        </p:spPr>
      </p:pic>
      <p:pic>
        <p:nvPicPr>
          <p:cNvPr id="24" name="Picture 23">
            <a:extLst>
              <a:ext uri="{FF2B5EF4-FFF2-40B4-BE49-F238E27FC236}">
                <a16:creationId xmlns:a16="http://schemas.microsoft.com/office/drawing/2014/main" id="{00B082DD-4224-419F-9D48-22E6768240C2}"/>
              </a:ext>
            </a:extLst>
          </p:cNvPr>
          <p:cNvPicPr>
            <a:picLocks noChangeAspect="1"/>
          </p:cNvPicPr>
          <p:nvPr/>
        </p:nvPicPr>
        <p:blipFill>
          <a:blip r:embed="rId15"/>
          <a:stretch>
            <a:fillRect/>
          </a:stretch>
        </p:blipFill>
        <p:spPr>
          <a:xfrm>
            <a:off x="9902455" y="500052"/>
            <a:ext cx="906852" cy="906852"/>
          </a:xfrm>
          <a:prstGeom prst="rect">
            <a:avLst/>
          </a:prstGeom>
        </p:spPr>
      </p:pic>
      <p:pic>
        <p:nvPicPr>
          <p:cNvPr id="25" name="Picture 24">
            <a:extLst>
              <a:ext uri="{FF2B5EF4-FFF2-40B4-BE49-F238E27FC236}">
                <a16:creationId xmlns:a16="http://schemas.microsoft.com/office/drawing/2014/main" id="{5798046D-212A-4F14-8CE1-701483403CCC}"/>
              </a:ext>
            </a:extLst>
          </p:cNvPr>
          <p:cNvPicPr>
            <a:picLocks noChangeAspect="1"/>
          </p:cNvPicPr>
          <p:nvPr/>
        </p:nvPicPr>
        <p:blipFill>
          <a:blip r:embed="rId16"/>
          <a:stretch>
            <a:fillRect/>
          </a:stretch>
        </p:blipFill>
        <p:spPr>
          <a:xfrm>
            <a:off x="406594" y="4993513"/>
            <a:ext cx="975445" cy="975445"/>
          </a:xfrm>
          <a:prstGeom prst="rect">
            <a:avLst/>
          </a:prstGeom>
        </p:spPr>
      </p:pic>
      <p:pic>
        <p:nvPicPr>
          <p:cNvPr id="26" name="Picture 25">
            <a:extLst>
              <a:ext uri="{FF2B5EF4-FFF2-40B4-BE49-F238E27FC236}">
                <a16:creationId xmlns:a16="http://schemas.microsoft.com/office/drawing/2014/main" id="{75534576-47F7-45F7-AB55-C67D341331A8}"/>
              </a:ext>
            </a:extLst>
          </p:cNvPr>
          <p:cNvPicPr>
            <a:picLocks noChangeAspect="1"/>
          </p:cNvPicPr>
          <p:nvPr/>
        </p:nvPicPr>
        <p:blipFill>
          <a:blip r:embed="rId17"/>
          <a:stretch>
            <a:fillRect/>
          </a:stretch>
        </p:blipFill>
        <p:spPr>
          <a:xfrm>
            <a:off x="1606951" y="5159996"/>
            <a:ext cx="1377815" cy="682811"/>
          </a:xfrm>
          <a:prstGeom prst="rect">
            <a:avLst/>
          </a:prstGeom>
        </p:spPr>
      </p:pic>
    </p:spTree>
    <p:extLst>
      <p:ext uri="{BB962C8B-B14F-4D97-AF65-F5344CB8AC3E}">
        <p14:creationId xmlns:p14="http://schemas.microsoft.com/office/powerpoint/2010/main" val="609913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2BF3B-E439-4B50-B648-370B7FC427B8}"/>
              </a:ext>
            </a:extLst>
          </p:cNvPr>
          <p:cNvSpPr>
            <a:spLocks noGrp="1"/>
          </p:cNvSpPr>
          <p:nvPr>
            <p:ph type="title"/>
          </p:nvPr>
        </p:nvSpPr>
        <p:spPr>
          <a:xfrm>
            <a:off x="261259" y="2539172"/>
            <a:ext cx="3152502" cy="1325563"/>
          </a:xfrm>
        </p:spPr>
        <p:txBody>
          <a:bodyPr>
            <a:noAutofit/>
          </a:bodyPr>
          <a:lstStyle/>
          <a:p>
            <a:r>
              <a:rPr lang="en-GB" sz="6000" b="1" dirty="0">
                <a:solidFill>
                  <a:srgbClr val="0070C0"/>
                </a:solidFill>
              </a:rPr>
              <a:t>Our Golden Rules</a:t>
            </a:r>
          </a:p>
        </p:txBody>
      </p:sp>
      <p:sp>
        <p:nvSpPr>
          <p:cNvPr id="3" name="Content Placeholder 2">
            <a:extLst>
              <a:ext uri="{FF2B5EF4-FFF2-40B4-BE49-F238E27FC236}">
                <a16:creationId xmlns:a16="http://schemas.microsoft.com/office/drawing/2014/main" id="{513BA822-90C9-4CB1-A1E2-6F26869C444A}"/>
              </a:ext>
            </a:extLst>
          </p:cNvPr>
          <p:cNvSpPr>
            <a:spLocks noGrp="1"/>
          </p:cNvSpPr>
          <p:nvPr>
            <p:ph idx="1"/>
          </p:nvPr>
        </p:nvSpPr>
        <p:spPr>
          <a:xfrm>
            <a:off x="3678284" y="910170"/>
            <a:ext cx="6641372" cy="3258004"/>
          </a:xfrm>
        </p:spPr>
        <p:txBody>
          <a:bodyPr>
            <a:noAutofit/>
          </a:bodyPr>
          <a:lstStyle/>
          <a:p>
            <a:r>
              <a:rPr lang="en-GB" sz="4800" b="1" dirty="0"/>
              <a:t>BE KIND</a:t>
            </a:r>
          </a:p>
          <a:p>
            <a:r>
              <a:rPr lang="en-GB" sz="4800" b="1" dirty="0"/>
              <a:t>BE SAFE</a:t>
            </a:r>
          </a:p>
          <a:p>
            <a:r>
              <a:rPr lang="en-GB" sz="4800" b="1" dirty="0"/>
              <a:t>BE READY TO LEARN</a:t>
            </a:r>
          </a:p>
        </p:txBody>
      </p:sp>
      <p:pic>
        <p:nvPicPr>
          <p:cNvPr id="9" name="Picture 8">
            <a:extLst>
              <a:ext uri="{FF2B5EF4-FFF2-40B4-BE49-F238E27FC236}">
                <a16:creationId xmlns:a16="http://schemas.microsoft.com/office/drawing/2014/main" id="{552F2FDA-761F-4897-AEB1-CD266011F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289074" y="3988524"/>
            <a:ext cx="4181158" cy="2386477"/>
          </a:xfrm>
          <a:prstGeom prst="rect">
            <a:avLst/>
          </a:prstGeom>
          <a:noFill/>
        </p:spPr>
      </p:pic>
      <p:pic>
        <p:nvPicPr>
          <p:cNvPr id="8" name="Picture 7">
            <a:extLst>
              <a:ext uri="{FF2B5EF4-FFF2-40B4-BE49-F238E27FC236}">
                <a16:creationId xmlns:a16="http://schemas.microsoft.com/office/drawing/2014/main" id="{85C89293-E9C2-48B1-8AA9-1D942A2DC3B8}"/>
              </a:ext>
            </a:extLst>
          </p:cNvPr>
          <p:cNvPicPr>
            <a:picLocks noChangeAspect="1"/>
          </p:cNvPicPr>
          <p:nvPr/>
        </p:nvPicPr>
        <p:blipFill>
          <a:blip r:embed="rId3"/>
          <a:stretch>
            <a:fillRect/>
          </a:stretch>
        </p:blipFill>
        <p:spPr>
          <a:xfrm>
            <a:off x="452803" y="5040043"/>
            <a:ext cx="975445" cy="975445"/>
          </a:xfrm>
          <a:prstGeom prst="rect">
            <a:avLst/>
          </a:prstGeom>
        </p:spPr>
      </p:pic>
      <p:pic>
        <p:nvPicPr>
          <p:cNvPr id="10" name="Picture 9">
            <a:extLst>
              <a:ext uri="{FF2B5EF4-FFF2-40B4-BE49-F238E27FC236}">
                <a16:creationId xmlns:a16="http://schemas.microsoft.com/office/drawing/2014/main" id="{F933CBB6-3F71-49F3-8967-49C2B9E141F3}"/>
              </a:ext>
            </a:extLst>
          </p:cNvPr>
          <p:cNvPicPr>
            <a:picLocks noChangeAspect="1"/>
          </p:cNvPicPr>
          <p:nvPr/>
        </p:nvPicPr>
        <p:blipFill>
          <a:blip r:embed="rId4"/>
          <a:stretch>
            <a:fillRect/>
          </a:stretch>
        </p:blipFill>
        <p:spPr>
          <a:xfrm>
            <a:off x="1714658" y="5188293"/>
            <a:ext cx="1377815" cy="682811"/>
          </a:xfrm>
          <a:prstGeom prst="rect">
            <a:avLst/>
          </a:prstGeom>
        </p:spPr>
      </p:pic>
    </p:spTree>
    <p:extLst>
      <p:ext uri="{BB962C8B-B14F-4D97-AF65-F5344CB8AC3E}">
        <p14:creationId xmlns:p14="http://schemas.microsoft.com/office/powerpoint/2010/main" val="3306234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66CB7-4FC8-4A55-ABF7-081B8DFAA8C3}"/>
              </a:ext>
            </a:extLst>
          </p:cNvPr>
          <p:cNvSpPr>
            <a:spLocks noGrp="1"/>
          </p:cNvSpPr>
          <p:nvPr>
            <p:ph type="title"/>
          </p:nvPr>
        </p:nvSpPr>
        <p:spPr>
          <a:xfrm>
            <a:off x="347703" y="1187553"/>
            <a:ext cx="2087880" cy="1325563"/>
          </a:xfrm>
        </p:spPr>
        <p:txBody>
          <a:bodyPr>
            <a:normAutofit fontScale="90000"/>
          </a:bodyPr>
          <a:lstStyle/>
          <a:p>
            <a:r>
              <a:rPr lang="en-GB" sz="7200" b="1" dirty="0">
                <a:solidFill>
                  <a:srgbClr val="0070C0"/>
                </a:solidFill>
              </a:rPr>
              <a:t>July 2025</a:t>
            </a:r>
          </a:p>
        </p:txBody>
      </p:sp>
      <p:sp>
        <p:nvSpPr>
          <p:cNvPr id="4" name="TextBox 3">
            <a:extLst>
              <a:ext uri="{FF2B5EF4-FFF2-40B4-BE49-F238E27FC236}">
                <a16:creationId xmlns:a16="http://schemas.microsoft.com/office/drawing/2014/main" id="{328FE26E-F3B2-4F5B-9D68-032CFD9E3085}"/>
              </a:ext>
            </a:extLst>
          </p:cNvPr>
          <p:cNvSpPr txBox="1"/>
          <p:nvPr/>
        </p:nvSpPr>
        <p:spPr>
          <a:xfrm>
            <a:off x="5103225" y="365125"/>
            <a:ext cx="6741072" cy="1200329"/>
          </a:xfrm>
          <a:prstGeom prst="rect">
            <a:avLst/>
          </a:prstGeom>
          <a:noFill/>
        </p:spPr>
        <p:txBody>
          <a:bodyPr wrap="square" rtlCol="0">
            <a:spAutoFit/>
          </a:bodyPr>
          <a:lstStyle/>
          <a:p>
            <a:r>
              <a:rPr lang="en-GB" dirty="0"/>
              <a:t>Named after famed Roman Emperor Julius Caesar by decision of the Roman Senate in 44 BC, this month was originally the fifth month of the old calendar and because of this it was previously known as </a:t>
            </a:r>
            <a:r>
              <a:rPr lang="en-GB" dirty="0" err="1"/>
              <a:t>Quintilis</a:t>
            </a:r>
            <a:r>
              <a:rPr lang="en-GB" dirty="0"/>
              <a:t>, meaning fifth.</a:t>
            </a:r>
            <a:endParaRPr lang="en-GB" sz="1600" dirty="0"/>
          </a:p>
        </p:txBody>
      </p:sp>
      <p:pic>
        <p:nvPicPr>
          <p:cNvPr id="3" name="Content Placeholder 2">
            <a:extLst>
              <a:ext uri="{FF2B5EF4-FFF2-40B4-BE49-F238E27FC236}">
                <a16:creationId xmlns:a16="http://schemas.microsoft.com/office/drawing/2014/main" id="{1B233D71-6275-46D6-83BA-8AB1ECA3553C}"/>
              </a:ext>
            </a:extLst>
          </p:cNvPr>
          <p:cNvPicPr>
            <a:picLocks noGrp="1" noChangeAspect="1"/>
          </p:cNvPicPr>
          <p:nvPr>
            <p:ph idx="1"/>
          </p:nvPr>
        </p:nvPicPr>
        <p:blipFill rotWithShape="1">
          <a:blip r:embed="rId2"/>
          <a:srcRect l="60472" t="15205" r="10662" b="12414"/>
          <a:stretch/>
        </p:blipFill>
        <p:spPr>
          <a:xfrm>
            <a:off x="4188823" y="1691402"/>
            <a:ext cx="6992983" cy="4931725"/>
          </a:xfrm>
          <a:prstGeom prst="rect">
            <a:avLst/>
          </a:prstGeom>
        </p:spPr>
      </p:pic>
      <p:pic>
        <p:nvPicPr>
          <p:cNvPr id="6" name="Picture 5">
            <a:extLst>
              <a:ext uri="{FF2B5EF4-FFF2-40B4-BE49-F238E27FC236}">
                <a16:creationId xmlns:a16="http://schemas.microsoft.com/office/drawing/2014/main" id="{CBE38A83-62BB-4633-9722-D9D48A5F355A}"/>
              </a:ext>
            </a:extLst>
          </p:cNvPr>
          <p:cNvPicPr>
            <a:picLocks noChangeAspect="1"/>
          </p:cNvPicPr>
          <p:nvPr/>
        </p:nvPicPr>
        <p:blipFill>
          <a:blip r:embed="rId3"/>
          <a:stretch>
            <a:fillRect/>
          </a:stretch>
        </p:blipFill>
        <p:spPr>
          <a:xfrm>
            <a:off x="519809" y="5009303"/>
            <a:ext cx="975445" cy="975445"/>
          </a:xfrm>
          <a:prstGeom prst="rect">
            <a:avLst/>
          </a:prstGeom>
        </p:spPr>
      </p:pic>
      <p:pic>
        <p:nvPicPr>
          <p:cNvPr id="7" name="Picture 6">
            <a:extLst>
              <a:ext uri="{FF2B5EF4-FFF2-40B4-BE49-F238E27FC236}">
                <a16:creationId xmlns:a16="http://schemas.microsoft.com/office/drawing/2014/main" id="{5831C67A-3BE5-4748-A4B8-DC8E29BDB619}"/>
              </a:ext>
            </a:extLst>
          </p:cNvPr>
          <p:cNvPicPr>
            <a:picLocks noChangeAspect="1"/>
          </p:cNvPicPr>
          <p:nvPr/>
        </p:nvPicPr>
        <p:blipFill>
          <a:blip r:embed="rId4"/>
          <a:stretch>
            <a:fillRect/>
          </a:stretch>
        </p:blipFill>
        <p:spPr>
          <a:xfrm>
            <a:off x="1662407" y="5155619"/>
            <a:ext cx="1377815" cy="682811"/>
          </a:xfrm>
          <a:prstGeom prst="rect">
            <a:avLst/>
          </a:prstGeom>
        </p:spPr>
      </p:pic>
    </p:spTree>
    <p:extLst>
      <p:ext uri="{BB962C8B-B14F-4D97-AF65-F5344CB8AC3E}">
        <p14:creationId xmlns:p14="http://schemas.microsoft.com/office/powerpoint/2010/main" val="1881575017"/>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13706</TotalTime>
  <Words>732</Words>
  <Application>Microsoft Office PowerPoint</Application>
  <PresentationFormat>Widescreen</PresentationFormat>
  <Paragraphs>63</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Corbel</vt:lpstr>
      <vt:lpstr>Modern No. 20</vt:lpstr>
      <vt:lpstr>Symbol</vt:lpstr>
      <vt:lpstr>Wingdings 2</vt:lpstr>
      <vt:lpstr>Frame</vt:lpstr>
      <vt:lpstr>Welcome to  Palfrey Infant School</vt:lpstr>
      <vt:lpstr>A message from Mrs Walsh</vt:lpstr>
      <vt:lpstr>PowerPoint Presentation</vt:lpstr>
      <vt:lpstr>Book Fair</vt:lpstr>
      <vt:lpstr>Good Work Assemblies</vt:lpstr>
      <vt:lpstr>Reception Trip to Ash End Farm </vt:lpstr>
      <vt:lpstr>PowerPoint Presentation</vt:lpstr>
      <vt:lpstr>We are a NUT FREE School</vt:lpstr>
      <vt:lpstr>Walsall School Games  Inclusion Festival 2025  </vt:lpstr>
      <vt:lpstr>Nursery and Reception Stay and Play sessions.</vt:lpstr>
      <vt:lpstr>Key Dates</vt:lpstr>
      <vt:lpstr>Our Golden Rules</vt:lpstr>
      <vt:lpstr>July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Palfrey Infant School</dc:title>
  <dc:creator>Reception Screen</dc:creator>
  <cp:lastModifiedBy>HSallu</cp:lastModifiedBy>
  <cp:revision>307</cp:revision>
  <dcterms:created xsi:type="dcterms:W3CDTF">2019-09-23T10:09:25Z</dcterms:created>
  <dcterms:modified xsi:type="dcterms:W3CDTF">2025-07-01T07:14:10Z</dcterms:modified>
</cp:coreProperties>
</file>