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7" r:id="rId3"/>
    <p:sldId id="306" r:id="rId4"/>
    <p:sldId id="318" r:id="rId5"/>
    <p:sldId id="324" r:id="rId6"/>
    <p:sldId id="309" r:id="rId7"/>
    <p:sldId id="321" r:id="rId8"/>
    <p:sldId id="322" r:id="rId9"/>
    <p:sldId id="323" r:id="rId10"/>
    <p:sldId id="314" r:id="rId11"/>
    <p:sldId id="31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6374" autoAdjust="0"/>
  </p:normalViewPr>
  <p:slideViewPr>
    <p:cSldViewPr snapToGrid="0">
      <p:cViewPr varScale="1">
        <p:scale>
          <a:sx n="110" d="100"/>
          <a:sy n="110" d="100"/>
        </p:scale>
        <p:origin x="630" y="10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A54FB02-9BE5-4C8A-AD23-4963A03E0BA8}" type="datetimeFigureOut">
              <a:rPr lang="en-GB" smtClean="0"/>
              <a:t>03/03/2025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306210254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54FB02-9BE5-4C8A-AD23-4963A03E0BA8}" type="datetimeFigureOut">
              <a:rPr lang="en-GB" smtClean="0"/>
              <a:t>03/03/2025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122558987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54FB02-9BE5-4C8A-AD23-4963A03E0BA8}" type="datetimeFigureOut">
              <a:rPr lang="en-GB" smtClean="0"/>
              <a:t>03/03/2025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317749146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A54FB02-9BE5-4C8A-AD23-4963A03E0BA8}" type="datetimeFigureOut">
              <a:rPr lang="en-GB" smtClean="0"/>
              <a:t>03/03/2025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257916572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A54FB02-9BE5-4C8A-AD23-4963A03E0BA8}" type="datetimeFigureOut">
              <a:rPr lang="en-GB" smtClean="0"/>
              <a:t>03/03/2025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3890721417"/>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A54FB02-9BE5-4C8A-AD23-4963A03E0BA8}" type="datetimeFigureOut">
              <a:rPr lang="en-GB" smtClean="0"/>
              <a:t>03/03/2025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2344881221"/>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54FB02-9BE5-4C8A-AD23-4963A03E0BA8}" type="datetimeFigureOut">
              <a:rPr lang="en-GB" smtClean="0"/>
              <a:t>03/03/2025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339706191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54FB02-9BE5-4C8A-AD23-4963A03E0BA8}" type="datetimeFigureOut">
              <a:rPr lang="en-GB" smtClean="0"/>
              <a:t>03/03/2025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387674232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54FB02-9BE5-4C8A-AD23-4963A03E0BA8}" type="datetimeFigureOut">
              <a:rPr lang="en-GB" smtClean="0"/>
              <a:t>03/03/2025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292740718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54FB02-9BE5-4C8A-AD23-4963A03E0BA8}" type="datetimeFigureOut">
              <a:rPr lang="en-GB" smtClean="0"/>
              <a:t>03/03/2025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10633181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54FB02-9BE5-4C8A-AD23-4963A03E0BA8}" type="datetimeFigureOut">
              <a:rPr lang="en-GB" smtClean="0"/>
              <a:t>03/03/2025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62736511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54FB02-9BE5-4C8A-AD23-4963A03E0BA8}" type="datetimeFigureOut">
              <a:rPr lang="en-GB" smtClean="0"/>
              <a:t>03/03/2025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06EDE1-C4F2-4CC6-94B1-A8A0F3F7E67C}" type="slidenum">
              <a:rPr lang="en-GB" smtClean="0"/>
              <a:t>‹#›</a:t>
            </a:fld>
            <a:endParaRPr lang="en-GB"/>
          </a:p>
        </p:txBody>
      </p:sp>
    </p:spTree>
    <p:extLst>
      <p:ext uri="{BB962C8B-B14F-4D97-AF65-F5344CB8AC3E}">
        <p14:creationId xmlns:p14="http://schemas.microsoft.com/office/powerpoint/2010/main" val="18315998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spcBef>
                <a:spcPts val="1000"/>
              </a:spcBef>
            </a:pPr>
            <a:r>
              <a:rPr lang="en-GB" sz="8000" b="1" dirty="0">
                <a:solidFill>
                  <a:srgbClr val="002060"/>
                </a:solidFill>
                <a:latin typeface="+mn-lt"/>
                <a:ea typeface="+mn-ea"/>
                <a:cs typeface="+mn-cs"/>
              </a:rPr>
              <a:t>Welcome to </a:t>
            </a:r>
            <a:br>
              <a:rPr lang="en-GB" sz="8000" b="1" dirty="0">
                <a:solidFill>
                  <a:srgbClr val="002060"/>
                </a:solidFill>
                <a:latin typeface="+mn-lt"/>
                <a:ea typeface="+mn-ea"/>
                <a:cs typeface="+mn-cs"/>
              </a:rPr>
            </a:br>
            <a:r>
              <a:rPr lang="en-GB" sz="8000" b="1" dirty="0">
                <a:solidFill>
                  <a:srgbClr val="002060"/>
                </a:solidFill>
                <a:latin typeface="+mn-lt"/>
                <a:ea typeface="+mn-ea"/>
                <a:cs typeface="+mn-cs"/>
              </a:rPr>
              <a:t>Palfrey Infant School</a:t>
            </a:r>
          </a:p>
        </p:txBody>
      </p:sp>
      <p:sp>
        <p:nvSpPr>
          <p:cNvPr id="3" name="Subtitle 2"/>
          <p:cNvSpPr>
            <a:spLocks noGrp="1"/>
          </p:cNvSpPr>
          <p:nvPr>
            <p:ph type="subTitle" idx="1"/>
          </p:nvPr>
        </p:nvSpPr>
        <p:spPr>
          <a:xfrm>
            <a:off x="1524000" y="3602038"/>
            <a:ext cx="9144000" cy="728893"/>
          </a:xfrm>
        </p:spPr>
        <p:txBody>
          <a:bodyPr>
            <a:normAutofit/>
          </a:bodyPr>
          <a:lstStyle/>
          <a:p>
            <a:r>
              <a:rPr lang="en-GB" sz="4000" b="1" dirty="0">
                <a:solidFill>
                  <a:srgbClr val="002060"/>
                </a:solidFill>
              </a:rPr>
              <a:t>Happy Children Aiming High</a:t>
            </a:r>
            <a:endParaRPr lang="en-GB" sz="4000" dirty="0">
              <a:solidFill>
                <a:srgbClr val="00206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7142" y="4494673"/>
            <a:ext cx="1828800" cy="1840675"/>
          </a:xfrm>
          <a:prstGeom prst="rect">
            <a:avLst/>
          </a:prstGeom>
        </p:spPr>
      </p:pic>
      <p:pic>
        <p:nvPicPr>
          <p:cNvPr id="11" name="Picture 8" descr="Hopes and Dreams Come Together | Facebook">
            <a:extLst>
              <a:ext uri="{FF2B5EF4-FFF2-40B4-BE49-F238E27FC236}">
                <a16:creationId xmlns:a16="http://schemas.microsoft.com/office/drawing/2014/main" id="{4C6A642F-CF4B-438F-9DEA-4F90392AF8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0470" y="4982186"/>
            <a:ext cx="3606873" cy="15621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ello March 2021 - Deja Vu Med Spa">
            <a:extLst>
              <a:ext uri="{FF2B5EF4-FFF2-40B4-BE49-F238E27FC236}">
                <a16:creationId xmlns:a16="http://schemas.microsoft.com/office/drawing/2014/main" id="{89977FDD-E273-4AF7-9E2D-334CEE8266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899" y="4882393"/>
            <a:ext cx="4636018" cy="176168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World Book Day £1 Books 2024 - ReadingZone">
            <a:extLst>
              <a:ext uri="{FF2B5EF4-FFF2-40B4-BE49-F238E27FC236}">
                <a16:creationId xmlns:a16="http://schemas.microsoft.com/office/drawing/2014/main" id="{D7F8D0FD-99FB-4388-96F5-054FAA2BD8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23862" y="148526"/>
            <a:ext cx="1746127" cy="2319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408793"/>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0D2592-C0A4-40AF-99EA-FE547B50B978}"/>
              </a:ext>
            </a:extLst>
          </p:cNvPr>
          <p:cNvSpPr>
            <a:spLocks noGrp="1"/>
          </p:cNvSpPr>
          <p:nvPr>
            <p:ph idx="1"/>
          </p:nvPr>
        </p:nvSpPr>
        <p:spPr>
          <a:xfrm>
            <a:off x="838200" y="2030135"/>
            <a:ext cx="8012185" cy="3590489"/>
          </a:xfrm>
        </p:spPr>
        <p:txBody>
          <a:bodyPr/>
          <a:lstStyle/>
          <a:p>
            <a:pPr marL="0" indent="0">
              <a:buNone/>
            </a:pPr>
            <a:r>
              <a:rPr lang="en-GB" dirty="0"/>
              <a:t>This months value is </a:t>
            </a:r>
            <a:r>
              <a:rPr lang="en-GB" sz="4000" i="1" dirty="0"/>
              <a:t>Equality</a:t>
            </a:r>
          </a:p>
          <a:p>
            <a:pPr marL="0" indent="0">
              <a:buNone/>
            </a:pPr>
            <a:endParaRPr lang="en-GB" dirty="0"/>
          </a:p>
          <a:p>
            <a:pPr marL="0" indent="0">
              <a:buNone/>
            </a:pPr>
            <a:r>
              <a:rPr lang="en-GB" dirty="0"/>
              <a:t>Each year group will be looking at:</a:t>
            </a:r>
          </a:p>
          <a:p>
            <a:r>
              <a:rPr lang="en-GB" dirty="0"/>
              <a:t>We are all important</a:t>
            </a:r>
          </a:p>
          <a:p>
            <a:r>
              <a:rPr lang="en-GB" dirty="0"/>
              <a:t>When we grow up, hopes, dreams and aspirations</a:t>
            </a:r>
          </a:p>
          <a:p>
            <a:pPr marL="0" indent="0">
              <a:buNone/>
            </a:pPr>
            <a:endParaRPr lang="en-GB" dirty="0"/>
          </a:p>
        </p:txBody>
      </p:sp>
      <p:sp>
        <p:nvSpPr>
          <p:cNvPr id="4" name="Title 3">
            <a:extLst>
              <a:ext uri="{FF2B5EF4-FFF2-40B4-BE49-F238E27FC236}">
                <a16:creationId xmlns:a16="http://schemas.microsoft.com/office/drawing/2014/main" id="{ECC25A2A-8B36-4E65-A96B-9738A4CE2DC6}"/>
              </a:ext>
            </a:extLst>
          </p:cNvPr>
          <p:cNvSpPr>
            <a:spLocks noGrp="1"/>
          </p:cNvSpPr>
          <p:nvPr>
            <p:ph type="title"/>
          </p:nvPr>
        </p:nvSpPr>
        <p:spPr>
          <a:xfrm>
            <a:off x="6091555" y="285255"/>
            <a:ext cx="5257800" cy="1325563"/>
          </a:xfrm>
        </p:spPr>
        <p:txBody>
          <a:bodyPr>
            <a:normAutofit/>
          </a:bodyPr>
          <a:lstStyle/>
          <a:p>
            <a:pPr algn="r"/>
            <a:r>
              <a:rPr lang="en-GB" sz="6600" b="1" dirty="0"/>
              <a:t>March 2025</a:t>
            </a:r>
          </a:p>
        </p:txBody>
      </p:sp>
      <p:sp>
        <p:nvSpPr>
          <p:cNvPr id="5" name="AutoShape 6" descr="The Hare and the Tortoise - BBC Teach">
            <a:extLst>
              <a:ext uri="{FF2B5EF4-FFF2-40B4-BE49-F238E27FC236}">
                <a16:creationId xmlns:a16="http://schemas.microsoft.com/office/drawing/2014/main" id="{9E3FB052-88C9-4A2E-A9DE-CB20B7A27ED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 name="Picture 4" descr="Uživatel Wright Thurston na Twitteru: „You Are Loved You Are Important  &amp;amp; You Matter! @10MillionMiler #quote #inspiration #truth #quotes RT  @catteaumaru https://t.co/6o7fz26QJM“ / Twitter">
            <a:extLst>
              <a:ext uri="{FF2B5EF4-FFF2-40B4-BE49-F238E27FC236}">
                <a16:creationId xmlns:a16="http://schemas.microsoft.com/office/drawing/2014/main" id="{04C1BC19-7551-4434-89F1-DF12762DF3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9108" y="1610818"/>
            <a:ext cx="2662675" cy="26626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arch Hand Drawn Lettering Stock Illustration - Download Image Now - March  - Month, Marching, Month - iStock">
            <a:extLst>
              <a:ext uri="{FF2B5EF4-FFF2-40B4-BE49-F238E27FC236}">
                <a16:creationId xmlns:a16="http://schemas.microsoft.com/office/drawing/2014/main" id="{49A2634B-5BBB-4FE5-917F-0529702A6B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245" y="212586"/>
            <a:ext cx="5492310" cy="181754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Hopes and Dreams Come Together | Facebook">
            <a:extLst>
              <a:ext uri="{FF2B5EF4-FFF2-40B4-BE49-F238E27FC236}">
                <a16:creationId xmlns:a16="http://schemas.microsoft.com/office/drawing/2014/main" id="{66C616A5-9926-4E4B-8E9F-92C82DFC57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64910" y="4839574"/>
            <a:ext cx="3606873" cy="156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431831"/>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mn-lt"/>
              </a:rPr>
              <a:t>Good Work Assemblies</a:t>
            </a:r>
          </a:p>
        </p:txBody>
      </p:sp>
      <p:sp>
        <p:nvSpPr>
          <p:cNvPr id="3" name="Content Placeholder 2"/>
          <p:cNvSpPr>
            <a:spLocks noGrp="1"/>
          </p:cNvSpPr>
          <p:nvPr>
            <p:ph idx="1"/>
          </p:nvPr>
        </p:nvSpPr>
        <p:spPr/>
        <p:txBody>
          <a:bodyPr/>
          <a:lstStyle/>
          <a:p>
            <a:pPr marL="0" indent="0">
              <a:buNone/>
            </a:pPr>
            <a:r>
              <a:rPr lang="en-GB" dirty="0"/>
              <a:t>Our weekly Good Work Assemblies are every Friday. We celebrate achievements and award children for good learning and bucket filling. (kindness).</a:t>
            </a:r>
          </a:p>
          <a:p>
            <a:pPr marL="0" indent="0">
              <a:buNone/>
            </a:pPr>
            <a:r>
              <a:rPr lang="en-GB" dirty="0"/>
              <a:t>We talk about good attendance in school and award children with more than 96% attendance weekly. The winning class get 2 stickers and if the class gets 100% the get 3 stickers. This hopefully promotes teamwork to come to school whenever possible.</a:t>
            </a:r>
          </a:p>
          <a:p>
            <a:pPr marL="0" indent="0">
              <a:buNone/>
            </a:pPr>
            <a:r>
              <a:rPr lang="en-GB" dirty="0"/>
              <a:t>The class with the most stickers at the end of the term win a box of chocolates!</a:t>
            </a:r>
          </a:p>
        </p:txBody>
      </p:sp>
      <p:pic>
        <p:nvPicPr>
          <p:cNvPr id="8" name="Picture 7">
            <a:extLst>
              <a:ext uri="{FF2B5EF4-FFF2-40B4-BE49-F238E27FC236}">
                <a16:creationId xmlns:a16="http://schemas.microsoft.com/office/drawing/2014/main" id="{F037FB92-F675-4033-B33C-7BEA6FBAA0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415" y="334468"/>
            <a:ext cx="1356220" cy="1356220"/>
          </a:xfrm>
          <a:prstGeom prst="rect">
            <a:avLst/>
          </a:prstGeom>
        </p:spPr>
      </p:pic>
      <p:pic>
        <p:nvPicPr>
          <p:cNvPr id="10" name="Picture 9">
            <a:extLst>
              <a:ext uri="{FF2B5EF4-FFF2-40B4-BE49-F238E27FC236}">
                <a16:creationId xmlns:a16="http://schemas.microsoft.com/office/drawing/2014/main" id="{9C6A38AC-1278-4355-A941-0E3A98C97B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35874" y="5292995"/>
            <a:ext cx="1468328" cy="1468328"/>
          </a:xfrm>
          <a:prstGeom prst="rect">
            <a:avLst/>
          </a:prstGeom>
        </p:spPr>
      </p:pic>
      <p:pic>
        <p:nvPicPr>
          <p:cNvPr id="12" name="Picture 11">
            <a:extLst>
              <a:ext uri="{FF2B5EF4-FFF2-40B4-BE49-F238E27FC236}">
                <a16:creationId xmlns:a16="http://schemas.microsoft.com/office/drawing/2014/main" id="{B3DC86AC-4FA1-4FBC-BD69-C22DC6F387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10736" y="334468"/>
            <a:ext cx="1356221" cy="1487084"/>
          </a:xfrm>
          <a:prstGeom prst="rect">
            <a:avLst/>
          </a:prstGeom>
        </p:spPr>
      </p:pic>
    </p:spTree>
    <p:extLst>
      <p:ext uri="{BB962C8B-B14F-4D97-AF65-F5344CB8AC3E}">
        <p14:creationId xmlns:p14="http://schemas.microsoft.com/office/powerpoint/2010/main" val="202143500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79F31-CC03-4675-941F-66AF173CE823}"/>
              </a:ext>
            </a:extLst>
          </p:cNvPr>
          <p:cNvSpPr>
            <a:spLocks noGrp="1"/>
          </p:cNvSpPr>
          <p:nvPr>
            <p:ph type="title"/>
          </p:nvPr>
        </p:nvSpPr>
        <p:spPr>
          <a:xfrm>
            <a:off x="267748" y="152529"/>
            <a:ext cx="7802461" cy="1120237"/>
          </a:xfrm>
        </p:spPr>
        <p:txBody>
          <a:bodyPr/>
          <a:lstStyle/>
          <a:p>
            <a:r>
              <a:rPr lang="en-GB" b="1" dirty="0"/>
              <a:t>World Book Day – 7th March 2025</a:t>
            </a:r>
          </a:p>
        </p:txBody>
      </p:sp>
      <p:sp>
        <p:nvSpPr>
          <p:cNvPr id="3" name="Content Placeholder 2">
            <a:extLst>
              <a:ext uri="{FF2B5EF4-FFF2-40B4-BE49-F238E27FC236}">
                <a16:creationId xmlns:a16="http://schemas.microsoft.com/office/drawing/2014/main" id="{954E27F2-561F-431E-BD95-609EA113FE22}"/>
              </a:ext>
            </a:extLst>
          </p:cNvPr>
          <p:cNvSpPr>
            <a:spLocks noGrp="1"/>
          </p:cNvSpPr>
          <p:nvPr>
            <p:ph idx="1"/>
          </p:nvPr>
        </p:nvSpPr>
        <p:spPr>
          <a:xfrm>
            <a:off x="454373" y="1272766"/>
            <a:ext cx="7961851" cy="836023"/>
          </a:xfrm>
        </p:spPr>
        <p:txBody>
          <a:bodyPr>
            <a:normAutofit/>
          </a:bodyPr>
          <a:lstStyle/>
          <a:p>
            <a:pPr marL="0" indent="0" algn="ctr">
              <a:buNone/>
            </a:pPr>
            <a:r>
              <a:rPr lang="en-GB" sz="3600" dirty="0">
                <a:solidFill>
                  <a:srgbClr val="FF0000"/>
                </a:solidFill>
              </a:rPr>
              <a:t>The Hungry Caterpillar</a:t>
            </a:r>
            <a:endParaRPr lang="en-GB" sz="3600" dirty="0"/>
          </a:p>
        </p:txBody>
      </p:sp>
      <p:sp>
        <p:nvSpPr>
          <p:cNvPr id="6" name="TextBox 5">
            <a:extLst>
              <a:ext uri="{FF2B5EF4-FFF2-40B4-BE49-F238E27FC236}">
                <a16:creationId xmlns:a16="http://schemas.microsoft.com/office/drawing/2014/main" id="{92DF9450-C60A-498A-BF0F-54842303279F}"/>
              </a:ext>
            </a:extLst>
          </p:cNvPr>
          <p:cNvSpPr txBox="1"/>
          <p:nvPr/>
        </p:nvSpPr>
        <p:spPr>
          <a:xfrm>
            <a:off x="6165669" y="3300549"/>
            <a:ext cx="5477691" cy="2677656"/>
          </a:xfrm>
          <a:prstGeom prst="rect">
            <a:avLst/>
          </a:prstGeom>
          <a:noFill/>
        </p:spPr>
        <p:txBody>
          <a:bodyPr wrap="square" rtlCol="0">
            <a:spAutoFit/>
          </a:bodyPr>
          <a:lstStyle/>
          <a:p>
            <a:r>
              <a:rPr lang="en-GB" sz="2800" dirty="0"/>
              <a:t>This year our school Book Day Theme is:</a:t>
            </a:r>
          </a:p>
          <a:p>
            <a:r>
              <a:rPr lang="en-GB" sz="2800" dirty="0"/>
              <a:t>The Hungry Caterpillar.  All our staff and children are dressing up as their favourite caterpillar or as a favourite character.</a:t>
            </a:r>
          </a:p>
        </p:txBody>
      </p:sp>
      <p:pic>
        <p:nvPicPr>
          <p:cNvPr id="1026" name="Picture 2" descr="The Very Hungry Caterpillar">
            <a:extLst>
              <a:ext uri="{FF2B5EF4-FFF2-40B4-BE49-F238E27FC236}">
                <a16:creationId xmlns:a16="http://schemas.microsoft.com/office/drawing/2014/main" id="{DBC5B7EC-611F-46ED-A7BC-436713C9CBB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7928" y="2108789"/>
            <a:ext cx="4464997" cy="44649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orld Book Day 2025 - Whole-School Workshops and Teaching Resources">
            <a:extLst>
              <a:ext uri="{FF2B5EF4-FFF2-40B4-BE49-F238E27FC236}">
                <a16:creationId xmlns:a16="http://schemas.microsoft.com/office/drawing/2014/main" id="{4A78F807-D1C9-442E-8CB9-44E1888F35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6502" y="435429"/>
            <a:ext cx="3678403" cy="2069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3727071"/>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634673-A92C-46FA-9AE5-6FAA3A58D4CA}"/>
              </a:ext>
            </a:extLst>
          </p:cNvPr>
          <p:cNvSpPr>
            <a:spLocks noGrp="1"/>
          </p:cNvSpPr>
          <p:nvPr>
            <p:ph idx="1"/>
          </p:nvPr>
        </p:nvSpPr>
        <p:spPr>
          <a:xfrm>
            <a:off x="513806" y="1924593"/>
            <a:ext cx="6949440" cy="4110447"/>
          </a:xfrm>
        </p:spPr>
        <p:txBody>
          <a:bodyPr/>
          <a:lstStyle/>
          <a:p>
            <a:pPr marL="0" indent="0">
              <a:buNone/>
            </a:pPr>
            <a:r>
              <a:rPr lang="en-GB" b="1" dirty="0"/>
              <a:t>World Book Day Special Lunch Friday 7</a:t>
            </a:r>
            <a:r>
              <a:rPr lang="en-GB" b="1" baseline="30000" dirty="0"/>
              <a:t>th</a:t>
            </a:r>
            <a:r>
              <a:rPr lang="en-GB" b="1" dirty="0"/>
              <a:t> March 2025</a:t>
            </a:r>
          </a:p>
          <a:p>
            <a:endParaRPr lang="en-GB" dirty="0"/>
          </a:p>
          <a:p>
            <a:pPr marL="0" indent="0">
              <a:buNone/>
            </a:pPr>
            <a:r>
              <a:rPr lang="en-GB" dirty="0"/>
              <a:t>The kitchen are putting on a special lunch to celebrate World Book Day</a:t>
            </a:r>
          </a:p>
          <a:p>
            <a:pPr marL="0" indent="0">
              <a:buNone/>
            </a:pPr>
            <a:endParaRPr lang="en-GB" dirty="0"/>
          </a:p>
          <a:p>
            <a:pPr marL="0" indent="0">
              <a:buNone/>
            </a:pPr>
            <a:r>
              <a:rPr lang="en-GB" dirty="0"/>
              <a:t>The children are looking forward to it!</a:t>
            </a:r>
          </a:p>
        </p:txBody>
      </p:sp>
      <p:pic>
        <p:nvPicPr>
          <p:cNvPr id="5" name="Picture 4">
            <a:extLst>
              <a:ext uri="{FF2B5EF4-FFF2-40B4-BE49-F238E27FC236}">
                <a16:creationId xmlns:a16="http://schemas.microsoft.com/office/drawing/2014/main" id="{B26A5E1C-C159-419C-A8C8-1A8AA6FF97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0533" y="466117"/>
            <a:ext cx="4041834" cy="5716761"/>
          </a:xfrm>
          <a:prstGeom prst="rect">
            <a:avLst/>
          </a:prstGeom>
        </p:spPr>
      </p:pic>
      <p:pic>
        <p:nvPicPr>
          <p:cNvPr id="6" name="Picture 4" descr="World Book Day 2025 - Whole-School Workshops and Teaching Resources">
            <a:extLst>
              <a:ext uri="{FF2B5EF4-FFF2-40B4-BE49-F238E27FC236}">
                <a16:creationId xmlns:a16="http://schemas.microsoft.com/office/drawing/2014/main" id="{83807580-00FC-4547-A68D-3E445A4DF1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9633" y="230690"/>
            <a:ext cx="2478710" cy="1394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569603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7522" y="214159"/>
            <a:ext cx="7969541" cy="1006824"/>
          </a:xfrm>
        </p:spPr>
        <p:txBody>
          <a:bodyPr>
            <a:normAutofit/>
          </a:bodyPr>
          <a:lstStyle/>
          <a:p>
            <a:pPr algn="ctr"/>
            <a:r>
              <a:rPr lang="en-GB" sz="5400" b="1" dirty="0">
                <a:solidFill>
                  <a:srgbClr val="7030A0"/>
                </a:solidFill>
                <a:latin typeface="+mn-lt"/>
              </a:rPr>
              <a:t>We are a NUT FREE School</a:t>
            </a:r>
          </a:p>
        </p:txBody>
      </p:sp>
      <p:sp>
        <p:nvSpPr>
          <p:cNvPr id="3" name="Content Placeholder 2"/>
          <p:cNvSpPr>
            <a:spLocks noGrp="1"/>
          </p:cNvSpPr>
          <p:nvPr>
            <p:ph idx="1"/>
          </p:nvPr>
        </p:nvSpPr>
        <p:spPr>
          <a:xfrm>
            <a:off x="327172" y="1333850"/>
            <a:ext cx="11518083" cy="5033394"/>
          </a:xfrm>
        </p:spPr>
        <p:txBody>
          <a:bodyPr>
            <a:normAutofit/>
          </a:bodyPr>
          <a:lstStyle/>
          <a:p>
            <a:pPr marL="0" indent="0" algn="ctr">
              <a:buNone/>
            </a:pPr>
            <a:r>
              <a:rPr lang="en-GB" dirty="0"/>
              <a:t>Palfrey Infant School is a </a:t>
            </a:r>
            <a:r>
              <a:rPr lang="en-GB" b="1" dirty="0"/>
              <a:t>NUT FREE </a:t>
            </a:r>
            <a:r>
              <a:rPr lang="en-GB" dirty="0"/>
              <a:t>school. </a:t>
            </a:r>
          </a:p>
          <a:p>
            <a:pPr marL="0" indent="0" algn="ctr">
              <a:buNone/>
            </a:pPr>
            <a:endParaRPr lang="en-GB" dirty="0"/>
          </a:p>
          <a:p>
            <a:pPr marL="0" indent="0">
              <a:buNone/>
            </a:pPr>
            <a:r>
              <a:rPr lang="en-GB" dirty="0"/>
              <a:t>We aim to protect children who have allergies to nuts yet also help them, as they grow up, to take responsibility as to what foods they can eat and to be aware of where they may be put at risk.</a:t>
            </a:r>
          </a:p>
          <a:p>
            <a:pPr marL="0" indent="0">
              <a:buNone/>
            </a:pPr>
            <a:endParaRPr lang="en-GB" dirty="0"/>
          </a:p>
          <a:p>
            <a:pPr marL="0" indent="0">
              <a:buNone/>
            </a:pPr>
            <a:r>
              <a:rPr lang="en-GB" dirty="0"/>
              <a:t>Please refrain from bringing in any types of </a:t>
            </a:r>
            <a:r>
              <a:rPr lang="en-GB" b="1" dirty="0"/>
              <a:t>NUTS</a:t>
            </a:r>
            <a:r>
              <a:rPr lang="en-GB" dirty="0"/>
              <a:t> as some of our children and staff have NUT allergies.</a:t>
            </a:r>
          </a:p>
          <a:p>
            <a:pPr marL="0" indent="0">
              <a:buNone/>
            </a:pPr>
            <a:endParaRPr lang="en-GB" dirty="0"/>
          </a:p>
          <a:p>
            <a:pPr marL="0" indent="0">
              <a:buNone/>
            </a:pPr>
            <a:r>
              <a:rPr lang="en-GB" dirty="0"/>
              <a:t>If you have any issues please speak to our office staff.</a:t>
            </a:r>
          </a:p>
          <a:p>
            <a:pPr marL="0" indent="0">
              <a:buNone/>
            </a:pPr>
            <a:endParaRPr lang="en-GB" dirty="0"/>
          </a:p>
        </p:txBody>
      </p:sp>
      <p:pic>
        <p:nvPicPr>
          <p:cNvPr id="1026" name="Picture 2" descr="Nut Free School – Parkside Community Primary School">
            <a:extLst>
              <a:ext uri="{FF2B5EF4-FFF2-40B4-BE49-F238E27FC236}">
                <a16:creationId xmlns:a16="http://schemas.microsoft.com/office/drawing/2014/main" id="{5E5D5834-D42F-472A-B990-DA8235937E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663" y="351379"/>
            <a:ext cx="1810357" cy="173920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o nuts | Gargieston Primary and ECC">
            <a:extLst>
              <a:ext uri="{FF2B5EF4-FFF2-40B4-BE49-F238E27FC236}">
                <a16:creationId xmlns:a16="http://schemas.microsoft.com/office/drawing/2014/main" id="{89189C5B-D276-4AEA-909E-CE0DBA87D4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39619" y="4726213"/>
            <a:ext cx="2007810" cy="200781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Nut Free School – Parkside Community Primary School">
            <a:extLst>
              <a:ext uri="{FF2B5EF4-FFF2-40B4-BE49-F238E27FC236}">
                <a16:creationId xmlns:a16="http://schemas.microsoft.com/office/drawing/2014/main" id="{FDE46285-9AC3-41BA-8815-D20F79D79D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7980" y="214159"/>
            <a:ext cx="1810357" cy="1739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3441315"/>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62AC7-2523-4AD8-B9BC-9A0A3F86DC64}"/>
              </a:ext>
            </a:extLst>
          </p:cNvPr>
          <p:cNvSpPr>
            <a:spLocks noGrp="1"/>
          </p:cNvSpPr>
          <p:nvPr>
            <p:ph type="title"/>
          </p:nvPr>
        </p:nvSpPr>
        <p:spPr>
          <a:xfrm>
            <a:off x="3993160" y="365125"/>
            <a:ext cx="7360640" cy="1325563"/>
          </a:xfrm>
        </p:spPr>
        <p:txBody>
          <a:bodyPr/>
          <a:lstStyle/>
          <a:p>
            <a:r>
              <a:rPr lang="en-GB" b="1" dirty="0"/>
              <a:t>Red Nose Day 21st March 2023</a:t>
            </a:r>
          </a:p>
        </p:txBody>
      </p:sp>
      <p:sp>
        <p:nvSpPr>
          <p:cNvPr id="3" name="Content Placeholder 2">
            <a:extLst>
              <a:ext uri="{FF2B5EF4-FFF2-40B4-BE49-F238E27FC236}">
                <a16:creationId xmlns:a16="http://schemas.microsoft.com/office/drawing/2014/main" id="{A8D9F263-0B8E-4C3C-BDA8-358B341FC536}"/>
              </a:ext>
            </a:extLst>
          </p:cNvPr>
          <p:cNvSpPr>
            <a:spLocks noGrp="1"/>
          </p:cNvSpPr>
          <p:nvPr>
            <p:ph idx="1"/>
          </p:nvPr>
        </p:nvSpPr>
        <p:spPr>
          <a:xfrm>
            <a:off x="838200" y="1879135"/>
            <a:ext cx="9278923" cy="4823670"/>
          </a:xfrm>
        </p:spPr>
        <p:txBody>
          <a:bodyPr>
            <a:normAutofit lnSpcReduction="10000"/>
          </a:bodyPr>
          <a:lstStyle/>
          <a:p>
            <a:pPr marL="0" indent="0">
              <a:buNone/>
            </a:pPr>
            <a:r>
              <a:rPr lang="en-GB" dirty="0"/>
              <a:t>Red Nose Day is here again to raise money through the power of laughter. It feels like we all need a laugh right now, and this Red Nose Day is all about coming together, spreading joy, and having the best day ever in school.</a:t>
            </a:r>
          </a:p>
          <a:p>
            <a:pPr marL="0" indent="0">
              <a:buNone/>
            </a:pPr>
            <a:endParaRPr lang="en-GB" dirty="0"/>
          </a:p>
          <a:p>
            <a:pPr marL="0" indent="0">
              <a:buNone/>
            </a:pPr>
            <a:r>
              <a:rPr lang="en-GB" dirty="0"/>
              <a:t>Red Noses can now be purchased through Amazon for £2.50.</a:t>
            </a:r>
          </a:p>
          <a:p>
            <a:pPr marL="0" indent="0">
              <a:buNone/>
            </a:pPr>
            <a:endParaRPr lang="en-GB" dirty="0"/>
          </a:p>
          <a:p>
            <a:pPr marL="0" indent="0">
              <a:buNone/>
            </a:pPr>
            <a:r>
              <a:rPr lang="en-GB" dirty="0"/>
              <a:t>Children and staff are to dress up and donate £1.00 for this wonderful cause.</a:t>
            </a:r>
          </a:p>
          <a:p>
            <a:pPr marL="0" indent="0" algn="ctr">
              <a:buNone/>
            </a:pPr>
            <a:r>
              <a:rPr lang="en-GB" dirty="0">
                <a:latin typeface="Arial Black" panose="020B0A04020102020204" pitchFamily="34" charset="0"/>
              </a:rPr>
              <a:t>Thank You for being</a:t>
            </a:r>
          </a:p>
          <a:p>
            <a:pPr marL="0" indent="0" algn="ctr">
              <a:buNone/>
            </a:pPr>
            <a:r>
              <a:rPr lang="en-GB" dirty="0">
                <a:latin typeface="Arial Black" panose="020B0A04020102020204" pitchFamily="34" charset="0"/>
              </a:rPr>
              <a:t> AMAZING </a:t>
            </a:r>
          </a:p>
          <a:p>
            <a:pPr marL="0" indent="0">
              <a:buNone/>
            </a:pPr>
            <a:endParaRPr lang="en-GB" dirty="0"/>
          </a:p>
        </p:txBody>
      </p:sp>
      <p:pic>
        <p:nvPicPr>
          <p:cNvPr id="6146" name="Picture 2" descr="Red Nose Day 2023: New red nose by iPhone designer - CBBC Newsround">
            <a:extLst>
              <a:ext uri="{FF2B5EF4-FFF2-40B4-BE49-F238E27FC236}">
                <a16:creationId xmlns:a16="http://schemas.microsoft.com/office/drawing/2014/main" id="{3EE6BA05-F6F4-4782-AD41-0F17139F485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3949" y="62910"/>
            <a:ext cx="3431097" cy="162777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Red Nose Day 2023: Where can you buy red noses this year? | GoodTo">
            <a:extLst>
              <a:ext uri="{FF2B5EF4-FFF2-40B4-BE49-F238E27FC236}">
                <a16:creationId xmlns:a16="http://schemas.microsoft.com/office/drawing/2014/main" id="{F2DFE1A2-1E6E-4B87-8EBF-25364B89A8E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17660" y="5034074"/>
            <a:ext cx="2512153" cy="1674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68455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59B0-E427-47A4-AD1A-1F88FC3AF8CC}"/>
              </a:ext>
            </a:extLst>
          </p:cNvPr>
          <p:cNvSpPr>
            <a:spLocks noGrp="1"/>
          </p:cNvSpPr>
          <p:nvPr>
            <p:ph type="title"/>
          </p:nvPr>
        </p:nvSpPr>
        <p:spPr>
          <a:xfrm>
            <a:off x="838200" y="365125"/>
            <a:ext cx="6225330" cy="1325563"/>
          </a:xfrm>
        </p:spPr>
        <p:txBody>
          <a:bodyPr/>
          <a:lstStyle/>
          <a:p>
            <a:r>
              <a:rPr lang="en-GB" b="1" dirty="0"/>
              <a:t>Ramadan 2025</a:t>
            </a:r>
          </a:p>
        </p:txBody>
      </p:sp>
      <p:sp>
        <p:nvSpPr>
          <p:cNvPr id="3" name="Content Placeholder 2">
            <a:extLst>
              <a:ext uri="{FF2B5EF4-FFF2-40B4-BE49-F238E27FC236}">
                <a16:creationId xmlns:a16="http://schemas.microsoft.com/office/drawing/2014/main" id="{A7C50EF6-36CA-4645-9505-1E3F27B16794}"/>
              </a:ext>
            </a:extLst>
          </p:cNvPr>
          <p:cNvSpPr>
            <a:spLocks noGrp="1"/>
          </p:cNvSpPr>
          <p:nvPr>
            <p:ph idx="1"/>
          </p:nvPr>
        </p:nvSpPr>
        <p:spPr>
          <a:xfrm>
            <a:off x="838200" y="1949027"/>
            <a:ext cx="10515600" cy="4194379"/>
          </a:xfrm>
        </p:spPr>
        <p:txBody>
          <a:bodyPr/>
          <a:lstStyle/>
          <a:p>
            <a:r>
              <a:rPr lang="en-GB" dirty="0"/>
              <a:t>This year, Ramadan is expected to begin at sundown on Friday 28</a:t>
            </a:r>
            <a:r>
              <a:rPr lang="en-GB" baseline="30000" dirty="0"/>
              <a:t>th</a:t>
            </a:r>
            <a:r>
              <a:rPr lang="en-GB" dirty="0"/>
              <a:t> February and end at sundown on Saturday 29</a:t>
            </a:r>
            <a:r>
              <a:rPr lang="en-GB" baseline="30000" dirty="0"/>
              <a:t>th</a:t>
            </a:r>
            <a:r>
              <a:rPr lang="en-GB" dirty="0"/>
              <a:t> March. The final evening of Ramadan consists of a celebration called </a:t>
            </a:r>
            <a:r>
              <a:rPr lang="en-GB" b="1" dirty="0"/>
              <a:t>Eid al-</a:t>
            </a:r>
            <a:r>
              <a:rPr lang="en-GB" b="1" dirty="0" err="1"/>
              <a:t>Fitr</a:t>
            </a:r>
            <a:r>
              <a:rPr lang="en-GB" dirty="0"/>
              <a:t>, when the traditional month-long fast is ended with a feast.</a:t>
            </a:r>
          </a:p>
          <a:p>
            <a:r>
              <a:rPr lang="en-GB" dirty="0"/>
              <a:t>The exact beginning and ending times of Ramadan are based on the sighting of the Moon. Specifically, Ramadan is said to begin at the first observance of the new Moon over Mecca, Saudi Arabia (or on a date pre-determined by astronomical calculation). Because of this, start and end dates are not set in stone and may vary by a day.</a:t>
            </a:r>
          </a:p>
          <a:p>
            <a:endParaRPr lang="en-GB" dirty="0"/>
          </a:p>
        </p:txBody>
      </p:sp>
      <p:pic>
        <p:nvPicPr>
          <p:cNvPr id="7174" name="Picture 6" descr="When Is Ramadan 2023? | Ramadan Timetable 2023 | Muslim Aid">
            <a:extLst>
              <a:ext uri="{FF2B5EF4-FFF2-40B4-BE49-F238E27FC236}">
                <a16:creationId xmlns:a16="http://schemas.microsoft.com/office/drawing/2014/main" id="{4072E561-06B8-4FFD-B193-D050A78244E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7075" y="5608666"/>
            <a:ext cx="2191371" cy="1069479"/>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When is Ramadan and Eid in 2023? - IslamiCity">
            <a:extLst>
              <a:ext uri="{FF2B5EF4-FFF2-40B4-BE49-F238E27FC236}">
                <a16:creationId xmlns:a16="http://schemas.microsoft.com/office/drawing/2014/main" id="{369B3B99-941B-4A78-AF6D-03FC48401F0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53554" y="5509202"/>
            <a:ext cx="3079385" cy="126840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amadan 2024: What is Ramadan and Everything You Need to Know | WeHalal">
            <a:extLst>
              <a:ext uri="{FF2B5EF4-FFF2-40B4-BE49-F238E27FC236}">
                <a16:creationId xmlns:a16="http://schemas.microsoft.com/office/drawing/2014/main" id="{CBF75E16-F54F-4933-B518-1C06C36566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8206" y="178025"/>
            <a:ext cx="3865727" cy="1699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078342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41458EB-4CEA-4FA8-A796-7A3D472F9977}"/>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671183" y="415472"/>
            <a:ext cx="3973244" cy="5619750"/>
          </a:xfrm>
        </p:spPr>
      </p:pic>
      <p:sp>
        <p:nvSpPr>
          <p:cNvPr id="6" name="TextBox 5">
            <a:extLst>
              <a:ext uri="{FF2B5EF4-FFF2-40B4-BE49-F238E27FC236}">
                <a16:creationId xmlns:a16="http://schemas.microsoft.com/office/drawing/2014/main" id="{674E6ACA-413B-4900-AC0C-67FA8CCD4E58}"/>
              </a:ext>
            </a:extLst>
          </p:cNvPr>
          <p:cNvSpPr txBox="1"/>
          <p:nvPr/>
        </p:nvSpPr>
        <p:spPr>
          <a:xfrm>
            <a:off x="940525" y="2969622"/>
            <a:ext cx="6052457" cy="3262432"/>
          </a:xfrm>
          <a:prstGeom prst="rect">
            <a:avLst/>
          </a:prstGeom>
          <a:noFill/>
        </p:spPr>
        <p:txBody>
          <a:bodyPr wrap="square" rtlCol="0">
            <a:spAutoFit/>
          </a:bodyPr>
          <a:lstStyle/>
          <a:p>
            <a:r>
              <a:rPr lang="en-GB" sz="4000" b="1" dirty="0"/>
              <a:t>EID Al-FITR LUNCH Tuesday 1</a:t>
            </a:r>
            <a:r>
              <a:rPr lang="en-GB" sz="4000" b="1" baseline="30000" dirty="0"/>
              <a:t>st</a:t>
            </a:r>
            <a:r>
              <a:rPr lang="en-GB" sz="4000" b="1" dirty="0"/>
              <a:t> April 2025</a:t>
            </a:r>
          </a:p>
          <a:p>
            <a:endParaRPr lang="en-GB" dirty="0"/>
          </a:p>
          <a:p>
            <a:endParaRPr lang="en-GB" dirty="0"/>
          </a:p>
          <a:p>
            <a:r>
              <a:rPr lang="en-GB" dirty="0"/>
              <a:t>To celebrate EID 2025, Staff and Children can dress in their party clothes and the kitchen are putting on special lunch to celebrate.</a:t>
            </a:r>
          </a:p>
          <a:p>
            <a:endParaRPr lang="en-GB" dirty="0"/>
          </a:p>
          <a:p>
            <a:endParaRPr lang="en-GB" dirty="0"/>
          </a:p>
        </p:txBody>
      </p:sp>
      <p:pic>
        <p:nvPicPr>
          <p:cNvPr id="3074" name="Picture 2" descr="Eid Mubarak 2025 Images - Free Download on Freepik">
            <a:extLst>
              <a:ext uri="{FF2B5EF4-FFF2-40B4-BE49-F238E27FC236}">
                <a16:creationId xmlns:a16="http://schemas.microsoft.com/office/drawing/2014/main" id="{7CDE6D9E-1066-4A54-A16F-12FACCF46D5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0149" y="478972"/>
            <a:ext cx="2186668" cy="2186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37047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27D07-20E1-4914-ADE6-2A640F7EA991}"/>
              </a:ext>
            </a:extLst>
          </p:cNvPr>
          <p:cNvSpPr>
            <a:spLocks noGrp="1"/>
          </p:cNvSpPr>
          <p:nvPr>
            <p:ph type="title"/>
          </p:nvPr>
        </p:nvSpPr>
        <p:spPr>
          <a:xfrm>
            <a:off x="4910470" y="290697"/>
            <a:ext cx="2521688" cy="1325563"/>
          </a:xfrm>
        </p:spPr>
        <p:txBody>
          <a:bodyPr/>
          <a:lstStyle/>
          <a:p>
            <a:r>
              <a:rPr lang="en-GB" b="1" dirty="0"/>
              <a:t>Key Dates</a:t>
            </a:r>
            <a:endParaRPr lang="en-GB" dirty="0"/>
          </a:p>
        </p:txBody>
      </p:sp>
      <p:sp>
        <p:nvSpPr>
          <p:cNvPr id="3" name="Content Placeholder 2">
            <a:extLst>
              <a:ext uri="{FF2B5EF4-FFF2-40B4-BE49-F238E27FC236}">
                <a16:creationId xmlns:a16="http://schemas.microsoft.com/office/drawing/2014/main" id="{C557AE3C-6D1F-4C5D-A596-F1C8487F25CB}"/>
              </a:ext>
            </a:extLst>
          </p:cNvPr>
          <p:cNvSpPr>
            <a:spLocks noGrp="1"/>
          </p:cNvSpPr>
          <p:nvPr>
            <p:ph idx="1"/>
          </p:nvPr>
        </p:nvSpPr>
        <p:spPr>
          <a:xfrm>
            <a:off x="838201" y="1825625"/>
            <a:ext cx="8305800" cy="4741678"/>
          </a:xfrm>
        </p:spPr>
        <p:txBody>
          <a:bodyPr>
            <a:normAutofit/>
          </a:bodyPr>
          <a:lstStyle/>
          <a:p>
            <a:r>
              <a:rPr lang="en-GB" dirty="0"/>
              <a:t>28</a:t>
            </a:r>
            <a:r>
              <a:rPr lang="en-GB" baseline="30000" dirty="0"/>
              <a:t>th</a:t>
            </a:r>
            <a:r>
              <a:rPr lang="en-GB" dirty="0"/>
              <a:t> February – Ramadan Starts</a:t>
            </a:r>
          </a:p>
          <a:p>
            <a:r>
              <a:rPr lang="en-GB" dirty="0"/>
              <a:t>5</a:t>
            </a:r>
            <a:r>
              <a:rPr lang="en-GB" baseline="30000" dirty="0"/>
              <a:t>th</a:t>
            </a:r>
            <a:r>
              <a:rPr lang="en-GB" dirty="0"/>
              <a:t> March – Wellbeing Launch Day</a:t>
            </a:r>
          </a:p>
          <a:p>
            <a:r>
              <a:rPr lang="en-GB" dirty="0"/>
              <a:t>7</a:t>
            </a:r>
            <a:r>
              <a:rPr lang="en-GB" baseline="30000" dirty="0"/>
              <a:t>th</a:t>
            </a:r>
            <a:r>
              <a:rPr lang="en-GB" dirty="0"/>
              <a:t> March – World Book Day and Special Lunch</a:t>
            </a:r>
          </a:p>
          <a:p>
            <a:r>
              <a:rPr lang="en-GB" dirty="0"/>
              <a:t>21</a:t>
            </a:r>
            <a:r>
              <a:rPr lang="en-GB" baseline="30000" dirty="0"/>
              <a:t>st</a:t>
            </a:r>
            <a:r>
              <a:rPr lang="en-GB" dirty="0"/>
              <a:t> March – Red Nose Day</a:t>
            </a:r>
          </a:p>
          <a:p>
            <a:r>
              <a:rPr lang="en-GB" dirty="0"/>
              <a:t>30</a:t>
            </a:r>
            <a:r>
              <a:rPr lang="en-GB" baseline="30000" dirty="0"/>
              <a:t>th</a:t>
            </a:r>
            <a:r>
              <a:rPr lang="en-GB" dirty="0"/>
              <a:t> March – Mothers Day</a:t>
            </a:r>
          </a:p>
          <a:p>
            <a:r>
              <a:rPr lang="en-GB" b="1" dirty="0"/>
              <a:t>31</a:t>
            </a:r>
            <a:r>
              <a:rPr lang="en-GB" b="1" baseline="30000" dirty="0"/>
              <a:t>st</a:t>
            </a:r>
            <a:r>
              <a:rPr lang="en-GB" b="1" dirty="0"/>
              <a:t> March – School Closed for EID</a:t>
            </a:r>
          </a:p>
          <a:p>
            <a:r>
              <a:rPr lang="en-GB" dirty="0"/>
              <a:t>1</a:t>
            </a:r>
            <a:r>
              <a:rPr lang="en-GB" baseline="30000" dirty="0"/>
              <a:t>st</a:t>
            </a:r>
            <a:r>
              <a:rPr lang="en-GB" dirty="0"/>
              <a:t> April – Special Eid Lunch and Dress up Day</a:t>
            </a:r>
          </a:p>
        </p:txBody>
      </p:sp>
      <p:pic>
        <p:nvPicPr>
          <p:cNvPr id="10" name="Picture 2" descr="Hello March 2021 - Deja Vu Med Spa">
            <a:extLst>
              <a:ext uri="{FF2B5EF4-FFF2-40B4-BE49-F238E27FC236}">
                <a16:creationId xmlns:a16="http://schemas.microsoft.com/office/drawing/2014/main" id="{4F8B9804-03EB-49D1-93DB-B56BC38D6F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916" y="223586"/>
            <a:ext cx="3847801" cy="1462165"/>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Red Nose Day 2023: New red nose by iPhone designer - CBBC Newsround">
            <a:extLst>
              <a:ext uri="{FF2B5EF4-FFF2-40B4-BE49-F238E27FC236}">
                <a16:creationId xmlns:a16="http://schemas.microsoft.com/office/drawing/2014/main" id="{DD4C79DE-AABA-4790-B1E9-8AC14AA7DD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89738" y="197847"/>
            <a:ext cx="3431097" cy="162777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Ramadan 2024: What is Ramadan and Everything You Need to Know | WeHalal">
            <a:extLst>
              <a:ext uri="{FF2B5EF4-FFF2-40B4-BE49-F238E27FC236}">
                <a16:creationId xmlns:a16="http://schemas.microsoft.com/office/drawing/2014/main" id="{E6384D59-BAFA-44CF-A091-0BC52F5A93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30596" y="5000401"/>
            <a:ext cx="3865727" cy="169976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World Book Day 2025 - Whole-School Workshops and Teaching Resources">
            <a:extLst>
              <a:ext uri="{FF2B5EF4-FFF2-40B4-BE49-F238E27FC236}">
                <a16:creationId xmlns:a16="http://schemas.microsoft.com/office/drawing/2014/main" id="{FAC7A3CB-F240-424D-B988-90444734D8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20891" y="2246064"/>
            <a:ext cx="3775432" cy="2333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913435"/>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66CB7-4FC8-4A55-ABF7-081B8DFAA8C3}"/>
              </a:ext>
            </a:extLst>
          </p:cNvPr>
          <p:cNvSpPr>
            <a:spLocks noGrp="1"/>
          </p:cNvSpPr>
          <p:nvPr>
            <p:ph type="title"/>
          </p:nvPr>
        </p:nvSpPr>
        <p:spPr>
          <a:xfrm>
            <a:off x="838200" y="365125"/>
            <a:ext cx="6007217" cy="1325563"/>
          </a:xfrm>
        </p:spPr>
        <p:txBody>
          <a:bodyPr>
            <a:normAutofit/>
          </a:bodyPr>
          <a:lstStyle/>
          <a:p>
            <a:r>
              <a:rPr lang="en-GB" sz="7200" b="1" dirty="0"/>
              <a:t>March 2025</a:t>
            </a:r>
          </a:p>
        </p:txBody>
      </p:sp>
      <p:sp>
        <p:nvSpPr>
          <p:cNvPr id="4" name="TextBox 3">
            <a:extLst>
              <a:ext uri="{FF2B5EF4-FFF2-40B4-BE49-F238E27FC236}">
                <a16:creationId xmlns:a16="http://schemas.microsoft.com/office/drawing/2014/main" id="{328FE26E-F3B2-4F5B-9D68-032CFD9E3085}"/>
              </a:ext>
            </a:extLst>
          </p:cNvPr>
          <p:cNvSpPr txBox="1"/>
          <p:nvPr/>
        </p:nvSpPr>
        <p:spPr>
          <a:xfrm>
            <a:off x="5863205" y="536895"/>
            <a:ext cx="6007217" cy="646331"/>
          </a:xfrm>
          <a:prstGeom prst="rect">
            <a:avLst/>
          </a:prstGeom>
          <a:noFill/>
        </p:spPr>
        <p:txBody>
          <a:bodyPr wrap="square" rtlCol="0">
            <a:spAutoFit/>
          </a:bodyPr>
          <a:lstStyle/>
          <a:p>
            <a:r>
              <a:rPr lang="en-GB" b="1"/>
              <a:t>The name March is ultimately derived from the Latin word Martius (named after Mars, the Roman god of war)</a:t>
            </a:r>
            <a:r>
              <a:rPr lang="en-GB"/>
              <a:t>.</a:t>
            </a:r>
            <a:endParaRPr lang="en-GB" sz="1600" dirty="0"/>
          </a:p>
        </p:txBody>
      </p:sp>
      <p:pic>
        <p:nvPicPr>
          <p:cNvPr id="4098" name="Picture 2" descr="https://actionforhappiness.org/sites/default/files/Mar%202025.jpg">
            <a:extLst>
              <a:ext uri="{FF2B5EF4-FFF2-40B4-BE49-F238E27FC236}">
                <a16:creationId xmlns:a16="http://schemas.microsoft.com/office/drawing/2014/main" id="{2CDD1B93-4BEE-4E27-AA0F-BD97367098C9}"/>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1524000"/>
            <a:ext cx="10779033" cy="4797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1575017"/>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12501</TotalTime>
  <Words>612</Words>
  <Application>Microsoft Office PowerPoint</Application>
  <PresentationFormat>Widescreen</PresentationFormat>
  <Paragraphs>54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 Black</vt:lpstr>
      <vt:lpstr>Calibri</vt:lpstr>
      <vt:lpstr>Calibri Light</vt:lpstr>
      <vt:lpstr>Office Theme</vt:lpstr>
      <vt:lpstr>Welcome to  Palfrey Infant School</vt:lpstr>
      <vt:lpstr>March 2025</vt:lpstr>
      <vt:lpstr>Good Work Assemblies</vt:lpstr>
      <vt:lpstr>World Book Day – 7th March 2025</vt:lpstr>
      <vt:lpstr>PowerPoint Presentation</vt:lpstr>
      <vt:lpstr>We are a NUT FREE School</vt:lpstr>
      <vt:lpstr>Red Nose Day 21st March 2023</vt:lpstr>
      <vt:lpstr>Ramadan 2025</vt:lpstr>
      <vt:lpstr>PowerPoint Presentation</vt:lpstr>
      <vt:lpstr>Key Dates</vt:lpstr>
      <vt:lpstr>March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Palfrey Infant School</dc:title>
  <dc:creator>Reception Screen</dc:creator>
  <cp:lastModifiedBy>TDavies</cp:lastModifiedBy>
  <cp:revision>245</cp:revision>
  <dcterms:created xsi:type="dcterms:W3CDTF">2019-09-23T10:09:25Z</dcterms:created>
  <dcterms:modified xsi:type="dcterms:W3CDTF">2025-03-03T09:43:04Z</dcterms:modified>
</cp:coreProperties>
</file>